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911">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911"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g13d1c466e0b_15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13d1c466e0b_15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rPr>
              <a:t>Inside 4chan’s intergroup rivalry, contingent community formation, and fandomized war reporting</a:t>
            </a:r>
            <a:endParaRPr sz="1200">
              <a:solidFill>
                <a:schemeClr val="dk1"/>
              </a:solidFill>
            </a:endParaRPr>
          </a:p>
          <a:p>
            <a:pPr indent="0" lvl="0" marL="0" rtl="0" algn="l">
              <a:spcBef>
                <a:spcPts val="0"/>
              </a:spcBef>
              <a:spcAft>
                <a:spcPts val="0"/>
              </a:spcAft>
              <a:buNone/>
            </a:pPr>
            <a:r>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3d1c466e0b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3d1c466e0b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chemeClr val="dk1"/>
                </a:solidFill>
              </a:rPr>
              <a:t>shared-images</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Scrape 4chan with 4CAT to download all images of /chug/ and /uhg/ OPs images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Shared images detection through networks of OPs images and sites of image circulation (with Google Vision API)</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Use Image Query and Extraction Tool to create a folder with the 36 shared images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 navigational procedure analysis with an interdisciplinary team (issue experts, digital methods researcher and communication designers) and a range of tools (ImageSorter, Google spreadsheets and slides, and archive.4plebs.org).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the exploratory analysis, we also used a network visualisation - nodes as images and 4chan pols (chug and uhg), nodes positioning by timeline.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Manual coding images according to threads content. Four main categories were created (below) and specific cases pertaining to these categories such as </a:t>
            </a:r>
            <a:r>
              <a:rPr i="1" lang="en">
                <a:solidFill>
                  <a:schemeClr val="dk1"/>
                </a:solidFill>
              </a:rPr>
              <a:t>shill and fake threads ()</a:t>
            </a:r>
            <a:r>
              <a:rPr lang="en">
                <a:solidFill>
                  <a:schemeClr val="dk1"/>
                </a:solidFill>
              </a:rPr>
              <a:t>, </a:t>
            </a:r>
            <a:r>
              <a:rPr i="1" lang="en">
                <a:solidFill>
                  <a:schemeClr val="dk1"/>
                </a:solidFill>
              </a:rPr>
              <a:t>/tug/ </a:t>
            </a:r>
            <a:r>
              <a:rPr lang="en">
                <a:solidFill>
                  <a:schemeClr val="dk1"/>
                </a:solidFill>
              </a:rPr>
              <a:t>and </a:t>
            </a:r>
            <a:r>
              <a:rPr i="1" lang="en">
                <a:solidFill>
                  <a:schemeClr val="dk1"/>
                </a:solidFill>
              </a:rPr>
              <a:t>reactions to /chug/ and /uhg/ posts</a:t>
            </a:r>
            <a:endParaRPr i="1">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Pro-uhg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Pro-chug</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Non-aligned</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Ambivalent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Annotate the slides and network. Examine the final visualisation for concluding the analysis.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Flags</a:t>
            </a:r>
            <a:endParaRPr b="1">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Used previously scraped dataset of /UGH/ and /CHUG/ threads queried with 4CAT. Analysed distribution of nationalities (represented by flags) from both /UGH/ and /CHUG/ after February 27 (after the schism).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We chose countries from Europe and Caucasus, as well as Kazakhstan, as subjects of further enquiry due to their (potentially) disparate national narratives, as well as geopolitical stake in the conflict due to, among other factors, (potential) NATO memberships and assumed political (mal-)alignment with dominant western discourses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Did text analysis of flag data, using TF-IDF scores of top 20 words from posts from users from each European nation, comparing most distinct “country-specific words” of each European nation with all other nations.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Sexualisation</a:t>
            </a:r>
            <a:endParaRPr b="1">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Queried 4CAT for 15,000 images from the UHG post dataset and CHUG post dataset, giving a total of 30,000 images.</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Manually filtered each image set for sexualised content</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Performed thematic analysis on the filtered sets by reading them in context of the threads</a:t>
            </a:r>
            <a:endParaRPr>
              <a:solidFill>
                <a:schemeClr val="dk1"/>
              </a:solidFill>
            </a:endParaRPr>
          </a:p>
          <a:p>
            <a:pPr indent="-298450" lvl="0" marL="457200" rtl="0" algn="l">
              <a:spcBef>
                <a:spcPts val="0"/>
              </a:spcBef>
              <a:spcAft>
                <a:spcPts val="0"/>
              </a:spcAft>
              <a:buClr>
                <a:schemeClr val="dk1"/>
              </a:buClr>
              <a:buSzPts val="1100"/>
              <a:buAutoNum type="arabicParenBoth"/>
            </a:pPr>
            <a:r>
              <a:rPr lang="en">
                <a:solidFill>
                  <a:schemeClr val="dk1"/>
                </a:solidFill>
              </a:rPr>
              <a:t>Put the set of explicit images through computer vision software [-&gt; didn’t yield results as intended, and ended up telling us more about the Google Vision API instead, which was outside our scope]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8220d8f7c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8220d8f7c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rgbClr val="595959"/>
                </a:solidFill>
              </a:rPr>
              <a:t>What can </a:t>
            </a:r>
            <a:r>
              <a:rPr lang="en" sz="1800">
                <a:solidFill>
                  <a:srgbClr val="666666"/>
                </a:solidFill>
              </a:rPr>
              <a:t>shared images tell us about inter-group rivalry and contingent community formation?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3d1c466e0b_15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3d1c466e0b_15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rgbClr val="595959"/>
                </a:solidFill>
              </a:rPr>
              <a:t>What can </a:t>
            </a:r>
            <a:r>
              <a:rPr lang="en" sz="1800">
                <a:solidFill>
                  <a:srgbClr val="666666"/>
                </a:solidFill>
              </a:rPr>
              <a:t>shared images tell us about inter-group rivalry and contingent community formation?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13d1c466e0b_1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13d1c466e0b_12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r>
              <a:rPr lang="en" sz="1400">
                <a:solidFill>
                  <a:schemeClr val="dk1"/>
                </a:solidFill>
              </a:rPr>
              <a:t>Bottom line: yellow and red equals UHG or CHUG</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Many images first appeared in UHG (before CHUG was born), then reposted on CHUG</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Then after March its mostly CHUG images first, then reposted to UHG</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Few images in general are shared (only 36 out of almost 6000 OPs images)</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Comical Ali meme, first ironic the used literally (</a:t>
            </a:r>
            <a:r>
              <a:rPr b="1" lang="en" sz="1400">
                <a:solidFill>
                  <a:schemeClr val="dk1"/>
                </a:solidFill>
              </a:rPr>
              <a:t>ambivalence</a:t>
            </a:r>
            <a:r>
              <a:rPr lang="en" sz="1400">
                <a:solidFill>
                  <a:schemeClr val="dk1"/>
                </a:solidFill>
              </a:rPr>
              <a:t>) </a:t>
            </a:r>
            <a:r>
              <a:rPr lang="en" sz="1400">
                <a:solidFill>
                  <a:srgbClr val="666666"/>
                </a:solidFill>
              </a:rPr>
              <a:t>(show ambivalent images early in time, focus on Ali meme)</a:t>
            </a:r>
            <a:endParaRPr sz="1400">
              <a:solidFill>
                <a:srgbClr val="666666"/>
              </a:solidFill>
            </a:endParaRPr>
          </a:p>
          <a:p>
            <a:pPr indent="-317500" lvl="0" marL="457200" rtl="0" algn="l">
              <a:spcBef>
                <a:spcPts val="0"/>
              </a:spcBef>
              <a:spcAft>
                <a:spcPts val="0"/>
              </a:spcAft>
              <a:buClr>
                <a:schemeClr val="dk1"/>
              </a:buClr>
              <a:buSzPts val="1400"/>
              <a:buAutoNum type="arabicPeriod"/>
            </a:pPr>
            <a:r>
              <a:rPr b="1" lang="en" sz="1400">
                <a:solidFill>
                  <a:schemeClr val="dk1"/>
                </a:solidFill>
              </a:rPr>
              <a:t>Reaction images</a:t>
            </a:r>
            <a:r>
              <a:rPr lang="en" sz="1400">
                <a:solidFill>
                  <a:schemeClr val="dk1"/>
                </a:solidFill>
              </a:rPr>
              <a:t> are also ambivalent (</a:t>
            </a:r>
            <a:r>
              <a:rPr lang="en" sz="1400">
                <a:solidFill>
                  <a:srgbClr val="666666"/>
                </a:solidFill>
              </a:rPr>
              <a:t>focus on reaction images that are ambivalent)</a:t>
            </a:r>
            <a:endParaRPr sz="1400">
              <a:solidFill>
                <a:schemeClr val="dk1"/>
              </a:solidFill>
            </a:endParaRPr>
          </a:p>
          <a:p>
            <a:pPr indent="-317500" lvl="0" marL="457200" rtl="0" algn="l">
              <a:spcBef>
                <a:spcPts val="0"/>
              </a:spcBef>
              <a:spcAft>
                <a:spcPts val="0"/>
              </a:spcAft>
              <a:buClr>
                <a:schemeClr val="dk1"/>
              </a:buClr>
              <a:buSzPts val="1400"/>
              <a:buAutoNum type="arabicPeriod"/>
            </a:pPr>
            <a:r>
              <a:rPr b="1" lang="en" sz="1400">
                <a:solidFill>
                  <a:schemeClr val="dk1"/>
                </a:solidFill>
              </a:rPr>
              <a:t>Reaction images</a:t>
            </a:r>
            <a:r>
              <a:rPr lang="en" sz="1400">
                <a:solidFill>
                  <a:schemeClr val="dk1"/>
                </a:solidFill>
              </a:rPr>
              <a:t> are found later in time (when UHG and CHUG have stabilized and the rest of pol are reacting to them)</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TUG threads asking for help from UHG and CHUG (grassroots report → small anomaly of portuguese poster started compiling a “timeline” of the ukrainian war)</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Both threads are creating </a:t>
            </a:r>
            <a:r>
              <a:rPr b="1" lang="en" sz="1400">
                <a:solidFill>
                  <a:schemeClr val="dk1"/>
                </a:solidFill>
              </a:rPr>
              <a:t>shilling threads </a:t>
            </a:r>
            <a:r>
              <a:rPr lang="en" sz="1400">
                <a:solidFill>
                  <a:schemeClr val="dk1"/>
                </a:solidFill>
              </a:rPr>
              <a:t>on the other’s (requires users to be vigilant to identity shills)</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Method for cross platform analysis? Cross board analysis?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3d1c466e0b_12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3d1c466e0b_12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r>
              <a:rPr lang="en" sz="1400">
                <a:solidFill>
                  <a:schemeClr val="dk1"/>
                </a:solidFill>
              </a:rPr>
              <a:t>Bottom line: yellow and red equals UHG or CHUG</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Many images first appeared in UHG (before CHUG was born), then reposted on CHUG</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Then after March its mostly CHUG images first, then reposted to UHG</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Few images in general are shared (only </a:t>
            </a:r>
            <a:r>
              <a:rPr b="1" lang="en" sz="1400">
                <a:solidFill>
                  <a:schemeClr val="dk1"/>
                </a:solidFill>
              </a:rPr>
              <a:t>36</a:t>
            </a:r>
            <a:r>
              <a:rPr lang="en" sz="1400">
                <a:solidFill>
                  <a:schemeClr val="dk1"/>
                </a:solidFill>
              </a:rPr>
              <a:t> out of almost 6000 OPs images)</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Comical Ali meme, first ironic the used literally (</a:t>
            </a:r>
            <a:r>
              <a:rPr b="1" lang="en" sz="1400">
                <a:solidFill>
                  <a:schemeClr val="dk1"/>
                </a:solidFill>
              </a:rPr>
              <a:t>ambivalence</a:t>
            </a:r>
            <a:r>
              <a:rPr lang="en" sz="1400">
                <a:solidFill>
                  <a:schemeClr val="dk1"/>
                </a:solidFill>
              </a:rPr>
              <a:t>) </a:t>
            </a:r>
            <a:r>
              <a:rPr lang="en" sz="1400">
                <a:solidFill>
                  <a:srgbClr val="666666"/>
                </a:solidFill>
              </a:rPr>
              <a:t>(show ambivalent images early in time, focus on Ali meme)</a:t>
            </a:r>
            <a:endParaRPr sz="1400">
              <a:solidFill>
                <a:srgbClr val="666666"/>
              </a:solidFill>
            </a:endParaRPr>
          </a:p>
          <a:p>
            <a:pPr indent="-317500" lvl="0" marL="457200" rtl="0" algn="l">
              <a:spcBef>
                <a:spcPts val="0"/>
              </a:spcBef>
              <a:spcAft>
                <a:spcPts val="0"/>
              </a:spcAft>
              <a:buClr>
                <a:schemeClr val="dk1"/>
              </a:buClr>
              <a:buSzPts val="1400"/>
              <a:buAutoNum type="arabicPeriod"/>
            </a:pPr>
            <a:r>
              <a:rPr b="1" lang="en" sz="1400">
                <a:solidFill>
                  <a:schemeClr val="dk1"/>
                </a:solidFill>
              </a:rPr>
              <a:t>Reaction images</a:t>
            </a:r>
            <a:r>
              <a:rPr lang="en" sz="1400">
                <a:solidFill>
                  <a:schemeClr val="dk1"/>
                </a:solidFill>
              </a:rPr>
              <a:t> are also ambivalent (</a:t>
            </a:r>
            <a:r>
              <a:rPr lang="en" sz="1400">
                <a:solidFill>
                  <a:srgbClr val="666666"/>
                </a:solidFill>
              </a:rPr>
              <a:t>focus on reaction images that are ambivalent)</a:t>
            </a:r>
            <a:endParaRPr sz="1400">
              <a:solidFill>
                <a:schemeClr val="dk1"/>
              </a:solidFill>
            </a:endParaRPr>
          </a:p>
          <a:p>
            <a:pPr indent="-317500" lvl="0" marL="457200" rtl="0" algn="l">
              <a:spcBef>
                <a:spcPts val="0"/>
              </a:spcBef>
              <a:spcAft>
                <a:spcPts val="0"/>
              </a:spcAft>
              <a:buClr>
                <a:schemeClr val="dk1"/>
              </a:buClr>
              <a:buSzPts val="1400"/>
              <a:buAutoNum type="arabicPeriod"/>
            </a:pPr>
            <a:r>
              <a:rPr b="1" lang="en" sz="1400">
                <a:solidFill>
                  <a:schemeClr val="dk1"/>
                </a:solidFill>
              </a:rPr>
              <a:t>Reaction images</a:t>
            </a:r>
            <a:r>
              <a:rPr lang="en" sz="1400">
                <a:solidFill>
                  <a:schemeClr val="dk1"/>
                </a:solidFill>
              </a:rPr>
              <a:t> are found later in time (when UHG and CHUG have stabilized and the rest of pol are reacting to them)</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TUG threads asking for help from UHG and CHUG (grassroots report → small anomaly of portuguese poster started compiling a “timeline” of the ukrainian war)</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Both threads are creating </a:t>
            </a:r>
            <a:r>
              <a:rPr b="1" lang="en" sz="1400">
                <a:solidFill>
                  <a:schemeClr val="dk1"/>
                </a:solidFill>
              </a:rPr>
              <a:t>shilling threads </a:t>
            </a:r>
            <a:r>
              <a:rPr lang="en" sz="1400">
                <a:solidFill>
                  <a:schemeClr val="dk1"/>
                </a:solidFill>
              </a:rPr>
              <a:t>on the other’s (requires users to be vigilant to identity shills)</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Method for cross platform analysis? Cross board analysis?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3d1c466e0b_1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3d1c466e0b_1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r>
              <a:rPr lang="en" sz="1400">
                <a:solidFill>
                  <a:schemeClr val="dk1"/>
                </a:solidFill>
              </a:rPr>
              <a:t>Bottom line: yellow and red equals UHG or CHUG</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Many images first appeared in UHG (before CHUG was born), then reposted on CHUG</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Then after March its mostly CHUG images first, then reposted to UHG</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Few images in general are shared (only 36 out of almost 6000 OPs images)</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Comical Ali meme, first ironic the used literally (</a:t>
            </a:r>
            <a:r>
              <a:rPr b="1" lang="en" sz="1400">
                <a:solidFill>
                  <a:schemeClr val="dk1"/>
                </a:solidFill>
              </a:rPr>
              <a:t>ambivalence</a:t>
            </a:r>
            <a:r>
              <a:rPr lang="en" sz="1400">
                <a:solidFill>
                  <a:schemeClr val="dk1"/>
                </a:solidFill>
              </a:rPr>
              <a:t>) </a:t>
            </a:r>
            <a:r>
              <a:rPr lang="en" sz="1400">
                <a:solidFill>
                  <a:srgbClr val="666666"/>
                </a:solidFill>
              </a:rPr>
              <a:t>(show ambivalent images early in time, focus on Ali meme)</a:t>
            </a:r>
            <a:endParaRPr sz="1400">
              <a:solidFill>
                <a:srgbClr val="666666"/>
              </a:solidFill>
            </a:endParaRPr>
          </a:p>
          <a:p>
            <a:pPr indent="-317500" lvl="0" marL="457200" rtl="0" algn="l">
              <a:spcBef>
                <a:spcPts val="0"/>
              </a:spcBef>
              <a:spcAft>
                <a:spcPts val="0"/>
              </a:spcAft>
              <a:buClr>
                <a:schemeClr val="dk1"/>
              </a:buClr>
              <a:buSzPts val="1400"/>
              <a:buAutoNum type="arabicPeriod"/>
            </a:pPr>
            <a:r>
              <a:rPr b="1" lang="en" sz="1400">
                <a:solidFill>
                  <a:schemeClr val="dk1"/>
                </a:solidFill>
              </a:rPr>
              <a:t>Reaction images</a:t>
            </a:r>
            <a:r>
              <a:rPr lang="en" sz="1400">
                <a:solidFill>
                  <a:schemeClr val="dk1"/>
                </a:solidFill>
              </a:rPr>
              <a:t> are also ambivalent (</a:t>
            </a:r>
            <a:r>
              <a:rPr lang="en" sz="1400">
                <a:solidFill>
                  <a:srgbClr val="666666"/>
                </a:solidFill>
              </a:rPr>
              <a:t>focus on reaction images that are ambivalent)</a:t>
            </a:r>
            <a:endParaRPr sz="1400">
              <a:solidFill>
                <a:schemeClr val="dk1"/>
              </a:solidFill>
            </a:endParaRPr>
          </a:p>
          <a:p>
            <a:pPr indent="-317500" lvl="0" marL="457200" rtl="0" algn="l">
              <a:spcBef>
                <a:spcPts val="0"/>
              </a:spcBef>
              <a:spcAft>
                <a:spcPts val="0"/>
              </a:spcAft>
              <a:buClr>
                <a:schemeClr val="dk1"/>
              </a:buClr>
              <a:buSzPts val="1400"/>
              <a:buAutoNum type="arabicPeriod"/>
            </a:pPr>
            <a:r>
              <a:rPr b="1" lang="en" sz="1400">
                <a:solidFill>
                  <a:schemeClr val="dk1"/>
                </a:solidFill>
              </a:rPr>
              <a:t>Reaction images</a:t>
            </a:r>
            <a:r>
              <a:rPr lang="en" sz="1400">
                <a:solidFill>
                  <a:schemeClr val="dk1"/>
                </a:solidFill>
              </a:rPr>
              <a:t> are found later in time (when UHG and CHUG have stabilized and the rest of pol are reacting to them)</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TUG threads asking for help from UHG and CHUG (grassroots report → small anomaly of portuguese poster started compiling a “timeline” of the ukrainian war)</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Both threads are creating </a:t>
            </a:r>
            <a:r>
              <a:rPr b="1" lang="en" sz="1400">
                <a:solidFill>
                  <a:schemeClr val="dk1"/>
                </a:solidFill>
              </a:rPr>
              <a:t>shilling threads </a:t>
            </a:r>
            <a:r>
              <a:rPr lang="en" sz="1400">
                <a:solidFill>
                  <a:schemeClr val="dk1"/>
                </a:solidFill>
              </a:rPr>
              <a:t>on the other’s (requires users to be vigilant to identity shills)</a:t>
            </a:r>
            <a:endParaRPr sz="1400">
              <a:solidFill>
                <a:schemeClr val="dk1"/>
              </a:solidFill>
            </a:endParaRPr>
          </a:p>
          <a:p>
            <a:pPr indent="-317500" lvl="0" marL="457200" rtl="0" algn="l">
              <a:spcBef>
                <a:spcPts val="0"/>
              </a:spcBef>
              <a:spcAft>
                <a:spcPts val="0"/>
              </a:spcAft>
              <a:buClr>
                <a:schemeClr val="dk1"/>
              </a:buClr>
              <a:buSzPts val="1400"/>
              <a:buAutoNum type="arabicPeriod"/>
            </a:pPr>
            <a:r>
              <a:rPr lang="en" sz="1400">
                <a:solidFill>
                  <a:schemeClr val="dk1"/>
                </a:solidFill>
              </a:rPr>
              <a:t>Method for cross platform analysis? Cross board analysis?</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3d1c466e0b_4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3d1c466e0b_4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rgbClr val="595959"/>
                </a:solidFill>
              </a:rPr>
              <a:t>What can </a:t>
            </a:r>
            <a:r>
              <a:rPr lang="en" sz="1800">
                <a:solidFill>
                  <a:srgbClr val="666666"/>
                </a:solidFill>
              </a:rPr>
              <a:t>shared images tell us about inter-group rivalry and contingent community formation?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3d1c466e0b_26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3d1c466e0b_26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rgbClr val="595959"/>
                </a:solidFill>
              </a:rPr>
              <a:t>What can </a:t>
            </a:r>
            <a:r>
              <a:rPr lang="en" sz="1800">
                <a:solidFill>
                  <a:srgbClr val="666666"/>
                </a:solidFill>
              </a:rPr>
              <a:t>shared images tell us about inter-group rivalry and contingent community formation?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3d1c466e0b_26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13d1c466e0b_26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rgbClr val="595959"/>
                </a:solidFill>
              </a:rPr>
              <a:t>What can </a:t>
            </a:r>
            <a:r>
              <a:rPr lang="en" sz="1800">
                <a:solidFill>
                  <a:srgbClr val="666666"/>
                </a:solidFill>
              </a:rPr>
              <a:t>shared images tell us about inter-group rivalry and contingent community formation?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3d0b94cdd8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3d0b94cdd8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Did text analysis of flag data, using TF-IDF scores of top 20 words from posts from users from each European nation, comparing most distinct “country-specific words” of each European nation with all other nations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Slightly contrary to the last image, while there may be national difference in thread preference, there appears to be a general concurrence of user’s discourse across nation borders (big circle in middle about Ukraine war)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Few country-specific keywords in general (discourse is shared across nations), although self-referencing does exist (users imputing own national interests into the general discourse)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Smaller countries have more unique keywords (methodological point)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NATO important for member countries, Sweden and Finland and also Serbia (different narratives), but curiously not by Russian or Ukrainian users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Hohol (derogatory term for Ukrainians) most prevalent from pro-Russian nations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Kazakh OSINT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Danish bakers</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13d1c466e0b_26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13d1c466e0b_26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3d1c466e0b_26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3d1c466e0b_26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solidFill>
                  <a:schemeClr val="dk1"/>
                </a:solidFill>
              </a:rPr>
              <a:t>Did text analysis of flag data, using TF-IDF scores of top 20 words from posts from users from each European nation, comparing most distinct “country-specific words” of each European nation with all other nations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Slightly contrary to the last image, while there may be national difference in thread preference, there appears to be a general concurrence of user’s discourse across nation borders (big circle in middle about Ukraine war)</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Few country-specific keywords in general (discourse is shared across nations), although self-referencing does exist (users imputing own national interests into the general discourse)</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Smaller countries have more unique keywords (methodological point)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NATO important for member countries, Sweden and Finland and also Serbia (different narratives), but curiously not by Russian or Ukrainian users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Hohol (derogatory term for Ukrainians) most prevalent from pro-Russian nations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Kazakh OSINT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Danish bakers</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3d1c466e0b_26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3d1c466e0b_26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rgbClr val="595959"/>
                </a:solidFill>
              </a:rPr>
              <a:t>What can </a:t>
            </a:r>
            <a:r>
              <a:rPr lang="en" sz="1800">
                <a:solidFill>
                  <a:srgbClr val="666666"/>
                </a:solidFill>
              </a:rPr>
              <a:t>shared images tell us about inter-group rivalry and contingent community formation?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3d1c466e0b_26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3d1c466e0b_26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rgbClr val="595959"/>
                </a:solidFill>
              </a:rPr>
              <a:t>What can </a:t>
            </a:r>
            <a:r>
              <a:rPr lang="en" sz="1800">
                <a:solidFill>
                  <a:srgbClr val="666666"/>
                </a:solidFill>
              </a:rPr>
              <a:t>shared images tell us about inter-group rivalry and contingent community formation?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47fce518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f47fce518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 we replace this come </a:t>
            </a:r>
            <a:r>
              <a:rPr lang="en"/>
              <a:t>before</a:t>
            </a:r>
            <a:r>
              <a:rPr lang="en"/>
              <a:t> sexual to a full stop and start a new sentence there?</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3d1c466e0b_1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3d1c466e0b_1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Full control of the war narrative I organisation (logos) I domination of female characters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3d0b94cdd8_4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3d0b94cdd8_4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3d1c466e0b_13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3d1c466e0b_13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3d1c466e0b_1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3d1c466e0b_1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3d1c466e0b_26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13d1c466e0b_26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rgbClr val="595959"/>
                </a:solidFill>
              </a:rPr>
              <a:t>What can </a:t>
            </a:r>
            <a:r>
              <a:rPr lang="en" sz="1800">
                <a:solidFill>
                  <a:srgbClr val="666666"/>
                </a:solidFill>
              </a:rPr>
              <a:t>shared images tell us about inter-group rivalry and contingent community formation?</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3d1c466e0b_26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3d1c466e0b_26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rPr lang="en" sz="1800">
                <a:solidFill>
                  <a:srgbClr val="595959"/>
                </a:solidFill>
              </a:rPr>
              <a:t>What can </a:t>
            </a:r>
            <a:r>
              <a:rPr lang="en" sz="1800">
                <a:solidFill>
                  <a:srgbClr val="666666"/>
                </a:solidFill>
              </a:rPr>
              <a:t>shared images tell us about inter-group rivalry and contingent community formation?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13d1c466e0b_1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13d1c466e0b_1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intro slides-one recap and one this week</a:t>
            </a:r>
            <a:endParaRPr/>
          </a:p>
          <a:p>
            <a:pPr indent="0" lvl="0" marL="0" rtl="0" algn="l">
              <a:spcBef>
                <a:spcPts val="0"/>
              </a:spcBef>
              <a:spcAft>
                <a:spcPts val="0"/>
              </a:spcAft>
              <a:buNone/>
            </a:pPr>
            <a:r>
              <a:rPr lang="en"/>
              <a:t>More in bullet points</a:t>
            </a:r>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3d1c466e0b_26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3d1c466e0b_26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800">
                <a:solidFill>
                  <a:srgbClr val="595959"/>
                </a:solidFill>
              </a:rPr>
              <a:t>Identity - national and political identity, in particular - is fiercely contested and defended in a forum that is based on anonymous participation. Flag jingoism falls within more or less traditional semiotic signalling, while antisemitism and a male-centric projection of ‘woman’ are floating signifiers and serve as effective containers for identity war play: the image of ‘the Jew’ allows players to vye for positions of political purity and the making and sharing of images of ‘woman-as-war terrain’ is a seemingly infinitely flexible and ‘therapeutic’ language of power, domination and submission in these communities.</a:t>
            </a:r>
            <a:endParaRPr sz="1800">
              <a:solidFill>
                <a:srgbClr val="595959"/>
              </a:solidFill>
            </a:endParaRPr>
          </a:p>
          <a:p>
            <a:pPr indent="0" lvl="0" marL="0" rtl="0" algn="l">
              <a:lnSpc>
                <a:spcPct val="115000"/>
              </a:lnSpc>
              <a:spcBef>
                <a:spcPts val="1600"/>
              </a:spcBef>
              <a:spcAft>
                <a:spcPts val="1600"/>
              </a:spcAft>
              <a:buClr>
                <a:schemeClr val="dk1"/>
              </a:buClr>
              <a:buSzPts val="1100"/>
              <a:buFont typeface="Arial"/>
              <a:buNone/>
            </a:pPr>
            <a:r>
              <a:rPr lang="en" sz="1800">
                <a:solidFill>
                  <a:srgbClr val="595959"/>
                </a:solidFill>
              </a:rPr>
              <a:t>To the 4chan ‘anti-normie brotherhood’, war fandoms seem to fulfil similar functions as sport fandoms do to others, although they do their best to hide normativity.</a:t>
            </a:r>
            <a:endParaRPr sz="1800">
              <a:solidFill>
                <a:srgbClr val="595959"/>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8220d8f7c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8220d8f7c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13d1c466e0b_26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13d1c466e0b_26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intro slides-one recap and one this week</a:t>
            </a:r>
            <a:endParaRPr/>
          </a:p>
          <a:p>
            <a:pPr indent="0" lvl="0" marL="0" rtl="0" algn="l">
              <a:spcBef>
                <a:spcPts val="0"/>
              </a:spcBef>
              <a:spcAft>
                <a:spcPts val="0"/>
              </a:spcAft>
              <a:buNone/>
            </a:pPr>
            <a:r>
              <a:rPr lang="en"/>
              <a:t>More in bullet points</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13d1c466e0b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13d1c466e0b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3d1c466e0b_9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3d1c466e0b_9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3d1c466e0b_9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13d1c466e0b_9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sz="900">
              <a:solidFill>
                <a:srgbClr val="595959"/>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13d1c466e0b_15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13d1c466e0b_15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sz="900">
              <a:solidFill>
                <a:srgbClr val="595959"/>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3d1c466e0b_15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3d1c466e0b_15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chemeClr val="dk1"/>
              </a:buClr>
              <a:buSzPts val="1100"/>
              <a:buFont typeface="Arial"/>
              <a:buNone/>
            </a:pPr>
            <a:r>
              <a:t/>
            </a:r>
            <a:endParaRPr sz="900">
              <a:solidFill>
                <a:srgbClr val="595959"/>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12" name="Shape 12"/>
        <p:cNvGrpSpPr/>
        <p:nvPr/>
      </p:nvGrpSpPr>
      <p:grpSpPr>
        <a:xfrm>
          <a:off x="0" y="0"/>
          <a:ext cx="0" cy="0"/>
          <a:chOff x="0" y="0"/>
          <a:chExt cx="0" cy="0"/>
        </a:xfrm>
      </p:grpSpPr>
      <p:sp>
        <p:nvSpPr>
          <p:cNvPr id="13" name="Google Shape;13;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 name="Google Shape;14;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0" name="Google Shape;50;p11"/>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 name="Shape 51"/>
        <p:cNvGrpSpPr/>
        <p:nvPr/>
      </p:nvGrpSpPr>
      <p:grpSpPr>
        <a:xfrm>
          <a:off x="0" y="0"/>
          <a:ext cx="0" cy="0"/>
          <a:chOff x="0" y="0"/>
          <a:chExt cx="0" cy="0"/>
        </a:xfrm>
      </p:grpSpPr>
      <p:sp>
        <p:nvSpPr>
          <p:cNvPr id="52" name="Google Shape;52;p12"/>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IBM Plex Sans"/>
              <a:buNone/>
              <a:defRPr>
                <a:latin typeface="IBM Plex Sans"/>
                <a:ea typeface="IBM Plex Sans"/>
                <a:cs typeface="IBM Plex Sans"/>
                <a:sym typeface="IBM Plex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2" name="Google Shape;22;p4"/>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6" name="Google Shape;26;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6"/>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 name="Google Shape;33;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7"/>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8"/>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 name="Google Shape;41;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3" name="Google Shape;43;p9"/>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6" name="Google Shape;46;p10"/>
          <p:cNvSpPr txBox="1"/>
          <p:nvPr>
            <p:ph idx="12" type="sldNum"/>
          </p:nvPr>
        </p:nvSpPr>
        <p:spPr>
          <a:xfrm>
            <a:off x="8472458" y="47490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Inter"/>
              <a:buNone/>
              <a:defRPr sz="2800">
                <a:solidFill>
                  <a:schemeClr val="dk1"/>
                </a:solidFill>
                <a:latin typeface="Inter"/>
                <a:ea typeface="Inter"/>
                <a:cs typeface="Inter"/>
                <a:sym typeface="Inte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7490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IBM Plex Sans"/>
                <a:ea typeface="IBM Plex Sans"/>
                <a:cs typeface="IBM Plex Sans"/>
                <a:sym typeface="IBM Plex Sans"/>
              </a:defRPr>
            </a:lvl1pPr>
            <a:lvl2pPr lvl="1" algn="r">
              <a:buNone/>
              <a:defRPr sz="1000">
                <a:solidFill>
                  <a:schemeClr val="dk2"/>
                </a:solidFill>
                <a:latin typeface="IBM Plex Sans"/>
                <a:ea typeface="IBM Plex Sans"/>
                <a:cs typeface="IBM Plex Sans"/>
                <a:sym typeface="IBM Plex Sans"/>
              </a:defRPr>
            </a:lvl2pPr>
            <a:lvl3pPr lvl="2" algn="r">
              <a:buNone/>
              <a:defRPr sz="1000">
                <a:solidFill>
                  <a:schemeClr val="dk2"/>
                </a:solidFill>
                <a:latin typeface="IBM Plex Sans"/>
                <a:ea typeface="IBM Plex Sans"/>
                <a:cs typeface="IBM Plex Sans"/>
                <a:sym typeface="IBM Plex Sans"/>
              </a:defRPr>
            </a:lvl3pPr>
            <a:lvl4pPr lvl="3" algn="r">
              <a:buNone/>
              <a:defRPr sz="1000">
                <a:solidFill>
                  <a:schemeClr val="dk2"/>
                </a:solidFill>
                <a:latin typeface="IBM Plex Sans"/>
                <a:ea typeface="IBM Plex Sans"/>
                <a:cs typeface="IBM Plex Sans"/>
                <a:sym typeface="IBM Plex Sans"/>
              </a:defRPr>
            </a:lvl4pPr>
            <a:lvl5pPr lvl="4" algn="r">
              <a:buNone/>
              <a:defRPr sz="1000">
                <a:solidFill>
                  <a:schemeClr val="dk2"/>
                </a:solidFill>
                <a:latin typeface="IBM Plex Sans"/>
                <a:ea typeface="IBM Plex Sans"/>
                <a:cs typeface="IBM Plex Sans"/>
                <a:sym typeface="IBM Plex Sans"/>
              </a:defRPr>
            </a:lvl5pPr>
            <a:lvl6pPr lvl="5" algn="r">
              <a:buNone/>
              <a:defRPr sz="1000">
                <a:solidFill>
                  <a:schemeClr val="dk2"/>
                </a:solidFill>
                <a:latin typeface="IBM Plex Sans"/>
                <a:ea typeface="IBM Plex Sans"/>
                <a:cs typeface="IBM Plex Sans"/>
                <a:sym typeface="IBM Plex Sans"/>
              </a:defRPr>
            </a:lvl6pPr>
            <a:lvl7pPr lvl="6" algn="r">
              <a:buNone/>
              <a:defRPr sz="1000">
                <a:solidFill>
                  <a:schemeClr val="dk2"/>
                </a:solidFill>
                <a:latin typeface="IBM Plex Sans"/>
                <a:ea typeface="IBM Plex Sans"/>
                <a:cs typeface="IBM Plex Sans"/>
                <a:sym typeface="IBM Plex Sans"/>
              </a:defRPr>
            </a:lvl7pPr>
            <a:lvl8pPr lvl="7" algn="r">
              <a:buNone/>
              <a:defRPr sz="1000">
                <a:solidFill>
                  <a:schemeClr val="dk2"/>
                </a:solidFill>
                <a:latin typeface="IBM Plex Sans"/>
                <a:ea typeface="IBM Plex Sans"/>
                <a:cs typeface="IBM Plex Sans"/>
                <a:sym typeface="IBM Plex Sans"/>
              </a:defRPr>
            </a:lvl8pPr>
            <a:lvl9pPr lvl="8" algn="r">
              <a:buNone/>
              <a:defRPr sz="1000">
                <a:solidFill>
                  <a:schemeClr val="dk2"/>
                </a:solidFill>
                <a:latin typeface="IBM Plex Sans"/>
                <a:ea typeface="IBM Plex Sans"/>
                <a:cs typeface="IBM Plex Sans"/>
                <a:sym typeface="IBM Plex Sans"/>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106150" y="15575"/>
            <a:ext cx="2699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IBM Plex Sans"/>
                <a:ea typeface="IBM Plex Sans"/>
                <a:cs typeface="IBM Plex Sans"/>
                <a:sym typeface="IBM Plex Sans"/>
              </a:rPr>
              <a:t>LET’S PLAY WAR</a:t>
            </a:r>
            <a:endParaRPr sz="800">
              <a:latin typeface="IBM Plex Sans"/>
              <a:ea typeface="IBM Plex Sans"/>
              <a:cs typeface="IBM Plex Sans"/>
              <a:sym typeface="IBM Plex Sans"/>
            </a:endParaRPr>
          </a:p>
        </p:txBody>
      </p:sp>
      <p:sp>
        <p:nvSpPr>
          <p:cNvPr id="10" name="Google Shape;10;p1"/>
          <p:cNvSpPr txBox="1"/>
          <p:nvPr/>
        </p:nvSpPr>
        <p:spPr>
          <a:xfrm>
            <a:off x="6322050" y="15575"/>
            <a:ext cx="26991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800">
                <a:latin typeface="IBM Plex Sans"/>
                <a:ea typeface="IBM Plex Sans"/>
                <a:cs typeface="IBM Plex Sans"/>
                <a:sym typeface="IBM Plex Sans"/>
              </a:rPr>
              <a:t>DMI SUMMER SCHOOL 22</a:t>
            </a:r>
            <a:endParaRPr sz="800">
              <a:latin typeface="IBM Plex Sans"/>
              <a:ea typeface="IBM Plex Sans"/>
              <a:cs typeface="IBM Plex Sans"/>
              <a:sym typeface="IBM Plex Sans"/>
            </a:endParaRPr>
          </a:p>
        </p:txBody>
      </p:sp>
      <p:sp>
        <p:nvSpPr>
          <p:cNvPr id="11" name="Google Shape;11;p1"/>
          <p:cNvSpPr txBox="1"/>
          <p:nvPr/>
        </p:nvSpPr>
        <p:spPr>
          <a:xfrm>
            <a:off x="106150" y="4749025"/>
            <a:ext cx="2699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IBM Plex Sans"/>
                <a:ea typeface="IBM Plex Sans"/>
                <a:cs typeface="IBM Plex Sans"/>
                <a:sym typeface="IBM Plex Sans"/>
              </a:rPr>
              <a:t>15th July 2022</a:t>
            </a:r>
            <a:endParaRPr sz="800">
              <a:latin typeface="IBM Plex Sans"/>
              <a:ea typeface="IBM Plex Sans"/>
              <a:cs typeface="IBM Plex Sans"/>
              <a:sym typeface="IBM Plex Sans"/>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42.gif"/><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43.g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25.png"/><Relationship Id="rId13" Type="http://schemas.openxmlformats.org/officeDocument/2006/relationships/image" Target="../media/image19.png"/><Relationship Id="rId12" Type="http://schemas.openxmlformats.org/officeDocument/2006/relationships/image" Target="../media/image20.png"/><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2.jpg"/><Relationship Id="rId4" Type="http://schemas.openxmlformats.org/officeDocument/2006/relationships/image" Target="../media/image39.png"/><Relationship Id="rId9" Type="http://schemas.openxmlformats.org/officeDocument/2006/relationships/image" Target="../media/image24.png"/><Relationship Id="rId14" Type="http://schemas.openxmlformats.org/officeDocument/2006/relationships/image" Target="../media/image26.png"/><Relationship Id="rId5" Type="http://schemas.openxmlformats.org/officeDocument/2006/relationships/image" Target="../media/image9.png"/><Relationship Id="rId6" Type="http://schemas.openxmlformats.org/officeDocument/2006/relationships/image" Target="../media/image13.png"/><Relationship Id="rId7" Type="http://schemas.openxmlformats.org/officeDocument/2006/relationships/image" Target="../media/image18.png"/><Relationship Id="rId8" Type="http://schemas.openxmlformats.org/officeDocument/2006/relationships/image" Target="../media/image34.png"/></Relationships>
</file>

<file path=ppt/slides/_rels/slide6.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14.png"/><Relationship Id="rId13" Type="http://schemas.openxmlformats.org/officeDocument/2006/relationships/image" Target="../media/image36.jpg"/><Relationship Id="rId12"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32.jpg"/><Relationship Id="rId14" Type="http://schemas.openxmlformats.org/officeDocument/2006/relationships/image" Target="../media/image12.jpg"/><Relationship Id="rId5" Type="http://schemas.openxmlformats.org/officeDocument/2006/relationships/image" Target="../media/image2.jpg"/><Relationship Id="rId6" Type="http://schemas.openxmlformats.org/officeDocument/2006/relationships/image" Target="../media/image6.png"/><Relationship Id="rId7" Type="http://schemas.openxmlformats.org/officeDocument/2006/relationships/image" Target="../media/image3.png"/><Relationship Id="rId8"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 name="Shape 56"/>
        <p:cNvGrpSpPr/>
        <p:nvPr/>
      </p:nvGrpSpPr>
      <p:grpSpPr>
        <a:xfrm>
          <a:off x="0" y="0"/>
          <a:ext cx="0" cy="0"/>
          <a:chOff x="0" y="0"/>
          <a:chExt cx="0" cy="0"/>
        </a:xfrm>
      </p:grpSpPr>
      <p:pic>
        <p:nvPicPr>
          <p:cNvPr id="57" name="Google Shape;57;p13"/>
          <p:cNvPicPr preferRelativeResize="0"/>
          <p:nvPr/>
        </p:nvPicPr>
        <p:blipFill rotWithShape="1">
          <a:blip r:embed="rId3">
            <a:alphaModFix/>
          </a:blip>
          <a:srcRect b="-54281" l="91714" r="-70928" t="94572"/>
          <a:stretch/>
        </p:blipFill>
        <p:spPr>
          <a:xfrm>
            <a:off x="-2841197" y="1307909"/>
            <a:ext cx="18538973" cy="7860224"/>
          </a:xfrm>
          <a:prstGeom prst="rect">
            <a:avLst/>
          </a:prstGeom>
          <a:noFill/>
          <a:ln>
            <a:noFill/>
          </a:ln>
        </p:spPr>
      </p:pic>
      <p:sp>
        <p:nvSpPr>
          <p:cNvPr id="58" name="Google Shape;58;p13"/>
          <p:cNvSpPr txBox="1"/>
          <p:nvPr>
            <p:ph type="ctrTitle"/>
          </p:nvPr>
        </p:nvSpPr>
        <p:spPr>
          <a:xfrm>
            <a:off x="264274" y="744575"/>
            <a:ext cx="8520600" cy="2052600"/>
          </a:xfrm>
          <a:prstGeom prst="rect">
            <a:avLst/>
          </a:prstGeom>
        </p:spPr>
        <p:txBody>
          <a:bodyPr anchorCtr="0" anchor="b" bIns="91425" lIns="91425" spcFirstLastPara="1" rIns="91425" wrap="square" tIns="91425">
            <a:noAutofit/>
          </a:bodyPr>
          <a:lstStyle/>
          <a:p>
            <a:pPr indent="0" lvl="0" marL="0" rtl="0" algn="l">
              <a:lnSpc>
                <a:spcPct val="115000"/>
              </a:lnSpc>
              <a:spcBef>
                <a:spcPts val="2000"/>
              </a:spcBef>
              <a:spcAft>
                <a:spcPts val="0"/>
              </a:spcAft>
              <a:buClr>
                <a:schemeClr val="dk1"/>
              </a:buClr>
              <a:buSzPts val="1100"/>
              <a:buFont typeface="Arial"/>
              <a:buNone/>
            </a:pPr>
            <a:r>
              <a:t/>
            </a:r>
            <a:endParaRPr b="1" sz="8400">
              <a:latin typeface="IBM Plex Sans"/>
              <a:ea typeface="IBM Plex Sans"/>
              <a:cs typeface="IBM Plex Sans"/>
              <a:sym typeface="IBM Plex Sans"/>
            </a:endParaRPr>
          </a:p>
          <a:p>
            <a:pPr indent="0" lvl="0" marL="0" rtl="0" algn="l">
              <a:spcBef>
                <a:spcPts val="600"/>
              </a:spcBef>
              <a:spcAft>
                <a:spcPts val="0"/>
              </a:spcAft>
              <a:buNone/>
            </a:pPr>
            <a:r>
              <a:rPr b="1" lang="en" sz="8400">
                <a:latin typeface="IBM Plex Sans"/>
                <a:ea typeface="IBM Plex Sans"/>
                <a:cs typeface="IBM Plex Sans"/>
                <a:sym typeface="IBM Plex Sans"/>
              </a:rPr>
              <a:t>Let’s Play War</a:t>
            </a:r>
            <a:endParaRPr b="1" sz="8400">
              <a:latin typeface="IBM Plex Sans"/>
              <a:ea typeface="IBM Plex Sans"/>
              <a:cs typeface="IBM Plex Sans"/>
              <a:sym typeface="IBM Plex Sans"/>
            </a:endParaRPr>
          </a:p>
        </p:txBody>
      </p:sp>
      <p:sp>
        <p:nvSpPr>
          <p:cNvPr id="59" name="Google Shape;59;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IBM Plex Sans"/>
                <a:ea typeface="IBM Plex Sans"/>
                <a:cs typeface="IBM Plex Sans"/>
                <a:sym typeface="IBM Plex Sans"/>
              </a:rPr>
              <a:t>Inside 4chan’s Competing Narrative Construction</a:t>
            </a:r>
            <a:endParaRPr sz="2100">
              <a:solidFill>
                <a:schemeClr val="dk1"/>
              </a:solidFill>
              <a:latin typeface="IBM Plex Sans"/>
              <a:ea typeface="IBM Plex Sans"/>
              <a:cs typeface="IBM Plex Sans"/>
              <a:sym typeface="IBM Plex Sans"/>
            </a:endParaRPr>
          </a:p>
        </p:txBody>
      </p:sp>
      <p:sp>
        <p:nvSpPr>
          <p:cNvPr id="60" name="Google Shape;60;p13"/>
          <p:cNvSpPr txBox="1"/>
          <p:nvPr/>
        </p:nvSpPr>
        <p:spPr>
          <a:xfrm>
            <a:off x="311708" y="3274560"/>
            <a:ext cx="5638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dk2"/>
                </a:solidFill>
                <a:latin typeface="IBM Plex Sans"/>
                <a:ea typeface="IBM Plex Sans"/>
                <a:cs typeface="IBM Plex Sans"/>
                <a:sym typeface="IBM Plex Sans"/>
              </a:rPr>
              <a:t>Team Members: </a:t>
            </a:r>
            <a:r>
              <a:rPr b="1" lang="en" sz="1200">
                <a:solidFill>
                  <a:schemeClr val="dk1"/>
                </a:solidFill>
                <a:latin typeface="IBM Plex Sans"/>
                <a:ea typeface="IBM Plex Sans"/>
                <a:cs typeface="IBM Plex Sans"/>
                <a:sym typeface="IBM Plex Sans"/>
              </a:rPr>
              <a:t>Phillip Stenmann Baun, Maximilian Schlüter, Daniel Bach</a:t>
            </a:r>
            <a:r>
              <a:rPr lang="en" sz="1200">
                <a:solidFill>
                  <a:schemeClr val="dk2"/>
                </a:solidFill>
                <a:latin typeface="IBM Plex Sans"/>
                <a:ea typeface="IBM Plex Sans"/>
                <a:cs typeface="IBM Plex Sans"/>
                <a:sym typeface="IBM Plex Sans"/>
              </a:rPr>
              <a:t>, Janna Joceli Omena, Wade Keye, Sean Ward, Carina Westling, Yuening Li,  Anunaya Rajhans, Grace Watson, Marco Valli, Beatrice Gobbo, Martin Trans</a:t>
            </a:r>
            <a:endParaRPr sz="1200">
              <a:latin typeface="IBM Plex Sans"/>
              <a:ea typeface="IBM Plex Sans"/>
              <a:cs typeface="IBM Plex Sans"/>
              <a:sym typeface="IBM Plex Sans"/>
            </a:endParaRPr>
          </a:p>
        </p:txBody>
      </p:sp>
      <p:pic>
        <p:nvPicPr>
          <p:cNvPr id="61" name="Google Shape;61;p13"/>
          <p:cNvPicPr preferRelativeResize="0"/>
          <p:nvPr/>
        </p:nvPicPr>
        <p:blipFill>
          <a:blip r:embed="rId4">
            <a:alphaModFix/>
          </a:blip>
          <a:stretch>
            <a:fillRect/>
          </a:stretch>
        </p:blipFill>
        <p:spPr>
          <a:xfrm>
            <a:off x="8672397" y="4680275"/>
            <a:ext cx="360675" cy="279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3" name="Shape 133"/>
        <p:cNvGrpSpPr/>
        <p:nvPr/>
      </p:nvGrpSpPr>
      <p:grpSpPr>
        <a:xfrm>
          <a:off x="0" y="0"/>
          <a:ext cx="0" cy="0"/>
          <a:chOff x="0" y="0"/>
          <a:chExt cx="0" cy="0"/>
        </a:xfrm>
      </p:grpSpPr>
      <p:sp>
        <p:nvSpPr>
          <p:cNvPr id="134" name="Google Shape;134;p22"/>
          <p:cNvSpPr txBox="1"/>
          <p:nvPr>
            <p:ph type="title"/>
          </p:nvPr>
        </p:nvSpPr>
        <p:spPr>
          <a:xfrm>
            <a:off x="872850" y="455800"/>
            <a:ext cx="73983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400">
                <a:solidFill>
                  <a:srgbClr val="F4CCCC"/>
                </a:solidFill>
              </a:rPr>
              <a:t>RQ1 (Shared Images)		</a:t>
            </a:r>
            <a:r>
              <a:rPr b="1" lang="en" sz="1400">
                <a:solidFill>
                  <a:srgbClr val="FFD966"/>
                </a:solidFill>
              </a:rPr>
              <a:t>RQ2 (National Identity)	</a:t>
            </a:r>
            <a:r>
              <a:rPr b="1" lang="en" sz="1400">
                <a:solidFill>
                  <a:srgbClr val="6AA84F"/>
                </a:solidFill>
              </a:rPr>
              <a:t>RQ3 (Sexualised Images)</a:t>
            </a:r>
            <a:r>
              <a:rPr b="1" lang="en" sz="1400">
                <a:solidFill>
                  <a:srgbClr val="8E7CC3"/>
                </a:solidFill>
              </a:rPr>
              <a:t>			</a:t>
            </a:r>
            <a:r>
              <a:rPr b="1" lang="en" sz="1400"/>
              <a:t> </a:t>
            </a:r>
            <a:endParaRPr b="1" sz="1400">
              <a:solidFill>
                <a:srgbClr val="F4CCCC"/>
              </a:solidFill>
            </a:endParaRPr>
          </a:p>
        </p:txBody>
      </p:sp>
      <p:sp>
        <p:nvSpPr>
          <p:cNvPr id="135" name="Google Shape;135;p22"/>
          <p:cNvSpPr/>
          <p:nvPr/>
        </p:nvSpPr>
        <p:spPr>
          <a:xfrm>
            <a:off x="9500" y="2120325"/>
            <a:ext cx="21273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p>
          <a:p>
            <a:pPr indent="0" lvl="0" marL="0" rtl="0" algn="ctr">
              <a:spcBef>
                <a:spcPts val="0"/>
              </a:spcBef>
              <a:spcAft>
                <a:spcPts val="0"/>
              </a:spcAft>
              <a:buNone/>
            </a:pPr>
            <a:r>
              <a:rPr b="1" lang="en" sz="1100"/>
              <a:t>4CAT query</a:t>
            </a:r>
            <a:endParaRPr b="1" sz="1100"/>
          </a:p>
          <a:p>
            <a:pPr indent="0" lvl="0" marL="0" rtl="0" algn="ctr">
              <a:spcBef>
                <a:spcPts val="0"/>
              </a:spcBef>
              <a:spcAft>
                <a:spcPts val="0"/>
              </a:spcAft>
              <a:buNone/>
            </a:pPr>
            <a:r>
              <a:rPr lang="en" sz="800"/>
              <a:t>/uhg/ + /chug/ Feb - July 2022</a:t>
            </a:r>
            <a:endParaRPr sz="800"/>
          </a:p>
          <a:p>
            <a:pPr indent="0" lvl="0" marL="0" rtl="0" algn="l">
              <a:spcBef>
                <a:spcPts val="0"/>
              </a:spcBef>
              <a:spcAft>
                <a:spcPts val="0"/>
              </a:spcAft>
              <a:buNone/>
            </a:pPr>
            <a:r>
              <a:t/>
            </a:r>
            <a:endParaRPr b="1" sz="1200"/>
          </a:p>
        </p:txBody>
      </p:sp>
      <p:sp>
        <p:nvSpPr>
          <p:cNvPr id="136" name="Google Shape;136;p22"/>
          <p:cNvSpPr/>
          <p:nvPr/>
        </p:nvSpPr>
        <p:spPr>
          <a:xfrm>
            <a:off x="2352650" y="2120325"/>
            <a:ext cx="2127300" cy="5727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p>
          <a:p>
            <a:pPr indent="0" lvl="0" marL="0" rtl="0" algn="ctr">
              <a:spcBef>
                <a:spcPts val="0"/>
              </a:spcBef>
              <a:spcAft>
                <a:spcPts val="0"/>
              </a:spcAft>
              <a:buNone/>
            </a:pPr>
            <a:r>
              <a:rPr b="1" lang="en" sz="1100"/>
              <a:t>Separate OPs and posts</a:t>
            </a:r>
            <a:endParaRPr b="1" sz="1100"/>
          </a:p>
          <a:p>
            <a:pPr indent="0" lvl="0" marL="0" rtl="0" algn="l">
              <a:spcBef>
                <a:spcPts val="0"/>
              </a:spcBef>
              <a:spcAft>
                <a:spcPts val="0"/>
              </a:spcAft>
              <a:buNone/>
            </a:pPr>
            <a:r>
              <a:t/>
            </a:r>
            <a:endParaRPr b="1" sz="1200"/>
          </a:p>
        </p:txBody>
      </p:sp>
      <p:sp>
        <p:nvSpPr>
          <p:cNvPr id="137" name="Google Shape;137;p22"/>
          <p:cNvSpPr/>
          <p:nvPr/>
        </p:nvSpPr>
        <p:spPr>
          <a:xfrm>
            <a:off x="4664050" y="2923600"/>
            <a:ext cx="2127300" cy="5727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p>
          <a:p>
            <a:pPr indent="0" lvl="0" marL="0" rtl="0" algn="ctr">
              <a:spcBef>
                <a:spcPts val="0"/>
              </a:spcBef>
              <a:spcAft>
                <a:spcPts val="0"/>
              </a:spcAft>
              <a:buNone/>
            </a:pPr>
            <a:r>
              <a:rPr b="1" lang="en" sz="1100"/>
              <a:t>Manually filter for </a:t>
            </a:r>
            <a:endParaRPr b="1" sz="1100"/>
          </a:p>
          <a:p>
            <a:pPr indent="0" lvl="0" marL="0" rtl="0" algn="ctr">
              <a:spcBef>
                <a:spcPts val="0"/>
              </a:spcBef>
              <a:spcAft>
                <a:spcPts val="0"/>
              </a:spcAft>
              <a:buNone/>
            </a:pPr>
            <a:r>
              <a:rPr b="1" lang="en" sz="1100"/>
              <a:t>explicit images </a:t>
            </a:r>
            <a:endParaRPr b="1" sz="1100"/>
          </a:p>
          <a:p>
            <a:pPr indent="0" lvl="0" marL="0" rtl="0" algn="l">
              <a:spcBef>
                <a:spcPts val="0"/>
              </a:spcBef>
              <a:spcAft>
                <a:spcPts val="0"/>
              </a:spcAft>
              <a:buNone/>
            </a:pPr>
            <a:r>
              <a:t/>
            </a:r>
            <a:endParaRPr b="1" sz="1200"/>
          </a:p>
        </p:txBody>
      </p:sp>
      <p:sp>
        <p:nvSpPr>
          <p:cNvPr id="138" name="Google Shape;138;p22"/>
          <p:cNvSpPr/>
          <p:nvPr/>
        </p:nvSpPr>
        <p:spPr>
          <a:xfrm>
            <a:off x="7007200" y="2923600"/>
            <a:ext cx="2127300" cy="5727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br>
              <a:rPr b="1" lang="en" sz="1100"/>
            </a:br>
            <a:r>
              <a:rPr b="1" lang="en" sz="1100"/>
              <a:t>Thematic analysis on explicit images categories and “</a:t>
            </a:r>
            <a:r>
              <a:rPr b="1" i="1" lang="en" sz="1100"/>
              <a:t>data driven”</a:t>
            </a:r>
            <a:r>
              <a:rPr b="1" lang="en" sz="1100"/>
              <a:t> comic vis.</a:t>
            </a:r>
            <a:endParaRPr b="1" sz="1100"/>
          </a:p>
          <a:p>
            <a:pPr indent="0" lvl="0" marL="0" rtl="0" algn="l">
              <a:spcBef>
                <a:spcPts val="0"/>
              </a:spcBef>
              <a:spcAft>
                <a:spcPts val="0"/>
              </a:spcAft>
              <a:buNone/>
            </a:pPr>
            <a:r>
              <a:t/>
            </a:r>
            <a:endParaRPr b="1" sz="1200"/>
          </a:p>
        </p:txBody>
      </p:sp>
      <p:sp>
        <p:nvSpPr>
          <p:cNvPr id="139" name="Google Shape;139;p22"/>
          <p:cNvSpPr/>
          <p:nvPr/>
        </p:nvSpPr>
        <p:spPr>
          <a:xfrm>
            <a:off x="2352650" y="2923600"/>
            <a:ext cx="2127300" cy="572700"/>
          </a:xfrm>
          <a:prstGeom prst="roundRect">
            <a:avLst>
              <a:gd fmla="val 16667" name="adj"/>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p>
          <a:p>
            <a:pPr indent="0" lvl="0" marL="0" rtl="0" algn="ctr">
              <a:spcBef>
                <a:spcPts val="0"/>
              </a:spcBef>
              <a:spcAft>
                <a:spcPts val="0"/>
              </a:spcAft>
              <a:buNone/>
            </a:pPr>
            <a:r>
              <a:rPr b="1" lang="en" sz="1100"/>
              <a:t>Download post image sample from 4CAT</a:t>
            </a:r>
            <a:endParaRPr b="1" sz="1100"/>
          </a:p>
          <a:p>
            <a:pPr indent="0" lvl="0" marL="0" rtl="0" algn="l">
              <a:spcBef>
                <a:spcPts val="0"/>
              </a:spcBef>
              <a:spcAft>
                <a:spcPts val="0"/>
              </a:spcAft>
              <a:buNone/>
            </a:pPr>
            <a:r>
              <a:t/>
            </a:r>
            <a:endParaRPr b="1" sz="1200"/>
          </a:p>
        </p:txBody>
      </p:sp>
      <p:sp>
        <p:nvSpPr>
          <p:cNvPr id="140" name="Google Shape;140;p22"/>
          <p:cNvSpPr/>
          <p:nvPr/>
        </p:nvSpPr>
        <p:spPr>
          <a:xfrm>
            <a:off x="4664050" y="1317050"/>
            <a:ext cx="2127300" cy="5727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p>
          <a:p>
            <a:pPr indent="0" lvl="0" marL="0" rtl="0" algn="ctr">
              <a:spcBef>
                <a:spcPts val="0"/>
              </a:spcBef>
              <a:spcAft>
                <a:spcPts val="0"/>
              </a:spcAft>
              <a:buNone/>
            </a:pPr>
            <a:r>
              <a:rPr b="1" lang="en" sz="1100"/>
              <a:t>Identify shared images with network vision analysis</a:t>
            </a:r>
            <a:endParaRPr b="1" sz="1100"/>
          </a:p>
          <a:p>
            <a:pPr indent="0" lvl="0" marL="0" rtl="0" algn="l">
              <a:spcBef>
                <a:spcPts val="0"/>
              </a:spcBef>
              <a:spcAft>
                <a:spcPts val="0"/>
              </a:spcAft>
              <a:buNone/>
            </a:pPr>
            <a:r>
              <a:t/>
            </a:r>
            <a:endParaRPr b="1" sz="1200"/>
          </a:p>
        </p:txBody>
      </p:sp>
      <p:sp>
        <p:nvSpPr>
          <p:cNvPr id="141" name="Google Shape;141;p22"/>
          <p:cNvSpPr/>
          <p:nvPr/>
        </p:nvSpPr>
        <p:spPr>
          <a:xfrm>
            <a:off x="7007200" y="1317050"/>
            <a:ext cx="2127300" cy="5727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p>
          <a:p>
            <a:pPr indent="0" lvl="0" marL="0" rtl="0" algn="ctr">
              <a:spcBef>
                <a:spcPts val="0"/>
              </a:spcBef>
              <a:spcAft>
                <a:spcPts val="0"/>
              </a:spcAft>
              <a:buNone/>
            </a:pPr>
            <a:r>
              <a:rPr b="1" lang="en" sz="1100"/>
              <a:t>Temporal analysis with visual network visualisation</a:t>
            </a:r>
            <a:endParaRPr b="1" sz="1100"/>
          </a:p>
          <a:p>
            <a:pPr indent="0" lvl="0" marL="0" rtl="0" algn="l">
              <a:spcBef>
                <a:spcPts val="0"/>
              </a:spcBef>
              <a:spcAft>
                <a:spcPts val="0"/>
              </a:spcAft>
              <a:buNone/>
            </a:pPr>
            <a:r>
              <a:t/>
            </a:r>
            <a:endParaRPr b="1" sz="1200"/>
          </a:p>
        </p:txBody>
      </p:sp>
      <p:sp>
        <p:nvSpPr>
          <p:cNvPr id="142" name="Google Shape;142;p22"/>
          <p:cNvSpPr/>
          <p:nvPr/>
        </p:nvSpPr>
        <p:spPr>
          <a:xfrm>
            <a:off x="2352650" y="1317050"/>
            <a:ext cx="2127300" cy="572700"/>
          </a:xfrm>
          <a:prstGeom prst="roundRect">
            <a:avLst>
              <a:gd fmla="val 16667" name="adj"/>
            </a:avLst>
          </a:prstGeom>
          <a:solidFill>
            <a:srgbClr val="F4CC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p>
          <a:p>
            <a:pPr indent="0" lvl="0" marL="0" rtl="0" algn="ctr">
              <a:spcBef>
                <a:spcPts val="0"/>
              </a:spcBef>
              <a:spcAft>
                <a:spcPts val="0"/>
              </a:spcAft>
              <a:buNone/>
            </a:pPr>
            <a:r>
              <a:rPr b="1" lang="en" sz="1100"/>
              <a:t>Download Op images from 4CAT</a:t>
            </a:r>
            <a:endParaRPr b="1" sz="1100"/>
          </a:p>
          <a:p>
            <a:pPr indent="0" lvl="0" marL="0" rtl="0" algn="l">
              <a:spcBef>
                <a:spcPts val="0"/>
              </a:spcBef>
              <a:spcAft>
                <a:spcPts val="0"/>
              </a:spcAft>
              <a:buNone/>
            </a:pPr>
            <a:r>
              <a:t/>
            </a:r>
            <a:endParaRPr b="1" sz="1200"/>
          </a:p>
        </p:txBody>
      </p:sp>
      <p:sp>
        <p:nvSpPr>
          <p:cNvPr id="143" name="Google Shape;143;p22"/>
          <p:cNvSpPr/>
          <p:nvPr/>
        </p:nvSpPr>
        <p:spPr>
          <a:xfrm>
            <a:off x="9500" y="3726875"/>
            <a:ext cx="2127300" cy="5727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br>
              <a:rPr b="1" lang="en" sz="1100"/>
            </a:br>
            <a:r>
              <a:rPr b="1" lang="en" sz="1100"/>
              <a:t>Separate posts based on nationality</a:t>
            </a:r>
            <a:endParaRPr b="1" sz="1100"/>
          </a:p>
          <a:p>
            <a:pPr indent="0" lvl="0" marL="0" rtl="0" algn="ctr">
              <a:spcBef>
                <a:spcPts val="0"/>
              </a:spcBef>
              <a:spcAft>
                <a:spcPts val="0"/>
              </a:spcAft>
              <a:buNone/>
            </a:pPr>
            <a:r>
              <a:rPr lang="en" sz="800"/>
              <a:t>Filtering for Europe, post-schism</a:t>
            </a:r>
            <a:endParaRPr sz="800"/>
          </a:p>
          <a:p>
            <a:pPr indent="0" lvl="0" marL="0" rtl="0" algn="l">
              <a:spcBef>
                <a:spcPts val="0"/>
              </a:spcBef>
              <a:spcAft>
                <a:spcPts val="0"/>
              </a:spcAft>
              <a:buNone/>
            </a:pPr>
            <a:r>
              <a:t/>
            </a:r>
            <a:endParaRPr b="1" sz="1200"/>
          </a:p>
        </p:txBody>
      </p:sp>
      <p:sp>
        <p:nvSpPr>
          <p:cNvPr id="144" name="Google Shape;144;p22"/>
          <p:cNvSpPr/>
          <p:nvPr/>
        </p:nvSpPr>
        <p:spPr>
          <a:xfrm>
            <a:off x="2352650" y="3726875"/>
            <a:ext cx="2127300" cy="5727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p>
          <a:p>
            <a:pPr indent="0" lvl="0" marL="0" rtl="0" algn="ctr">
              <a:spcBef>
                <a:spcPts val="0"/>
              </a:spcBef>
              <a:spcAft>
                <a:spcPts val="0"/>
              </a:spcAft>
              <a:buNone/>
            </a:pPr>
            <a:r>
              <a:rPr b="1" lang="en" sz="1100"/>
              <a:t>Visualise distributions using cartogram</a:t>
            </a:r>
            <a:endParaRPr b="1" sz="1100"/>
          </a:p>
          <a:p>
            <a:pPr indent="0" lvl="0" marL="0" rtl="0" algn="l">
              <a:spcBef>
                <a:spcPts val="0"/>
              </a:spcBef>
              <a:spcAft>
                <a:spcPts val="0"/>
              </a:spcAft>
              <a:buNone/>
            </a:pPr>
            <a:r>
              <a:t/>
            </a:r>
            <a:endParaRPr b="1" sz="1200"/>
          </a:p>
        </p:txBody>
      </p:sp>
      <p:sp>
        <p:nvSpPr>
          <p:cNvPr id="145" name="Google Shape;145;p22"/>
          <p:cNvSpPr/>
          <p:nvPr/>
        </p:nvSpPr>
        <p:spPr>
          <a:xfrm>
            <a:off x="4695800" y="3726875"/>
            <a:ext cx="2127300" cy="5727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100"/>
          </a:p>
          <a:p>
            <a:pPr indent="0" lvl="0" marL="0" rtl="0" algn="ctr">
              <a:spcBef>
                <a:spcPts val="0"/>
              </a:spcBef>
              <a:spcAft>
                <a:spcPts val="0"/>
              </a:spcAft>
              <a:buNone/>
            </a:pPr>
            <a:r>
              <a:rPr b="1" lang="en" sz="1100"/>
              <a:t>Identify distinct national top words using TF-IDF scores</a:t>
            </a:r>
            <a:endParaRPr b="1" sz="1100"/>
          </a:p>
          <a:p>
            <a:pPr indent="0" lvl="0" marL="0" rtl="0" algn="l">
              <a:spcBef>
                <a:spcPts val="0"/>
              </a:spcBef>
              <a:spcAft>
                <a:spcPts val="0"/>
              </a:spcAft>
              <a:buNone/>
            </a:pPr>
            <a:r>
              <a:t/>
            </a:r>
            <a:endParaRPr b="1" sz="1200"/>
          </a:p>
        </p:txBody>
      </p:sp>
      <p:sp>
        <p:nvSpPr>
          <p:cNvPr id="146" name="Google Shape;146;p22"/>
          <p:cNvSpPr/>
          <p:nvPr/>
        </p:nvSpPr>
        <p:spPr>
          <a:xfrm>
            <a:off x="7007200" y="3726875"/>
            <a:ext cx="2127300" cy="572700"/>
          </a:xfrm>
          <a:prstGeom prst="roundRect">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t>Visual cartographic network analysis </a:t>
            </a:r>
            <a:endParaRPr b="1" sz="1200"/>
          </a:p>
        </p:txBody>
      </p:sp>
      <p:sp>
        <p:nvSpPr>
          <p:cNvPr id="147" name="Google Shape;147;p22"/>
          <p:cNvSpPr/>
          <p:nvPr/>
        </p:nvSpPr>
        <p:spPr>
          <a:xfrm>
            <a:off x="2177225" y="2358975"/>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2"/>
          <p:cNvSpPr/>
          <p:nvPr/>
        </p:nvSpPr>
        <p:spPr>
          <a:xfrm rot="5400000">
            <a:off x="3348800" y="2760613"/>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2"/>
          <p:cNvSpPr/>
          <p:nvPr/>
        </p:nvSpPr>
        <p:spPr>
          <a:xfrm rot="-5400000">
            <a:off x="3348800" y="1957325"/>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2"/>
          <p:cNvSpPr/>
          <p:nvPr/>
        </p:nvSpPr>
        <p:spPr>
          <a:xfrm>
            <a:off x="4504500" y="1555700"/>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2"/>
          <p:cNvSpPr/>
          <p:nvPr/>
        </p:nvSpPr>
        <p:spPr>
          <a:xfrm>
            <a:off x="6831775" y="1555700"/>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2"/>
          <p:cNvSpPr/>
          <p:nvPr/>
        </p:nvSpPr>
        <p:spPr>
          <a:xfrm>
            <a:off x="4504500" y="3162250"/>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2"/>
          <p:cNvSpPr/>
          <p:nvPr/>
        </p:nvSpPr>
        <p:spPr>
          <a:xfrm>
            <a:off x="6831775" y="3162250"/>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2"/>
          <p:cNvSpPr/>
          <p:nvPr/>
        </p:nvSpPr>
        <p:spPr>
          <a:xfrm>
            <a:off x="6847650" y="3965525"/>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2"/>
          <p:cNvSpPr/>
          <p:nvPr/>
        </p:nvSpPr>
        <p:spPr>
          <a:xfrm>
            <a:off x="4504500" y="3965525"/>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2"/>
          <p:cNvSpPr/>
          <p:nvPr/>
        </p:nvSpPr>
        <p:spPr>
          <a:xfrm>
            <a:off x="2161350" y="3965525"/>
            <a:ext cx="1350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p:nvPr/>
        </p:nvSpPr>
        <p:spPr>
          <a:xfrm rot="5400000">
            <a:off x="624350" y="3141921"/>
            <a:ext cx="897600" cy="95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1" name="Shape 161"/>
        <p:cNvGrpSpPr/>
        <p:nvPr/>
      </p:nvGrpSpPr>
      <p:grpSpPr>
        <a:xfrm>
          <a:off x="0" y="0"/>
          <a:ext cx="0" cy="0"/>
          <a:chOff x="0" y="0"/>
          <a:chExt cx="0" cy="0"/>
        </a:xfrm>
      </p:grpSpPr>
      <p:sp>
        <p:nvSpPr>
          <p:cNvPr id="162" name="Google Shape;16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a:solidFill>
                  <a:srgbClr val="0000FF"/>
                </a:solidFill>
              </a:rPr>
              <a:t>RQ1 // </a:t>
            </a:r>
            <a:r>
              <a:rPr lang="en">
                <a:solidFill>
                  <a:srgbClr val="0000FF"/>
                </a:solidFill>
              </a:rPr>
              <a:t>Shared Images</a:t>
            </a:r>
            <a:endParaRPr>
              <a:solidFill>
                <a:srgbClr val="0000FF"/>
              </a:solidFill>
            </a:endParaRPr>
          </a:p>
          <a:p>
            <a:pPr indent="0" lvl="0" marL="0" rtl="0" algn="l">
              <a:spcBef>
                <a:spcPts val="0"/>
              </a:spcBef>
              <a:spcAft>
                <a:spcPts val="0"/>
              </a:spcAft>
              <a:buNone/>
            </a:pPr>
            <a:r>
              <a:t/>
            </a:r>
            <a:endParaRPr/>
          </a:p>
        </p:txBody>
      </p:sp>
      <p:sp>
        <p:nvSpPr>
          <p:cNvPr id="163" name="Google Shape;163;p23"/>
          <p:cNvSpPr txBox="1"/>
          <p:nvPr>
            <p:ph idx="1" type="body"/>
          </p:nvPr>
        </p:nvSpPr>
        <p:spPr>
          <a:xfrm>
            <a:off x="311700" y="1152475"/>
            <a:ext cx="594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RQ 1.1 Which images are used in the OP of both /uhg/ and /chug/?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RQ 1.2 What can shared images reveal about inter-group rivalry and is the method able to find traces of </a:t>
            </a:r>
            <a:r>
              <a:rPr i="1" lang="en">
                <a:solidFill>
                  <a:schemeClr val="dk1"/>
                </a:solidFill>
                <a:latin typeface="IBM Plex Sans"/>
                <a:ea typeface="IBM Plex Sans"/>
                <a:cs typeface="IBM Plex Sans"/>
                <a:sym typeface="IBM Plex Sans"/>
              </a:rPr>
              <a:t>shilling</a:t>
            </a:r>
            <a:r>
              <a:rPr lang="en">
                <a:solidFill>
                  <a:schemeClr val="dk1"/>
                </a:solidFill>
                <a:latin typeface="IBM Plex Sans"/>
                <a:ea typeface="IBM Plex Sans"/>
                <a:cs typeface="IBM Plex Sans"/>
                <a:sym typeface="IBM Plex Sans"/>
              </a:rPr>
              <a:t>*?</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Clr>
                <a:schemeClr val="dk1"/>
              </a:buClr>
              <a:buSzPts val="1100"/>
              <a:buFont typeface="Arial"/>
              <a:buNone/>
            </a:pPr>
            <a:r>
              <a:rPr lang="en" sz="1200">
                <a:latin typeface="IBM Plex Sans"/>
                <a:ea typeface="IBM Plex Sans"/>
                <a:cs typeface="IBM Plex Sans"/>
                <a:sym typeface="IBM Plex Sans"/>
              </a:rPr>
              <a:t>*shilling refers to a person engaged in covert advertising. The shill attempts to spread buzz by personally endorsing the product in public forums with the pretense of sincerity, when in fact he is being paid for his services.</a:t>
            </a:r>
            <a:br>
              <a:rPr lang="en" sz="1200">
                <a:latin typeface="IBM Plex Sans"/>
                <a:ea typeface="IBM Plex Sans"/>
                <a:cs typeface="IBM Plex Sans"/>
                <a:sym typeface="IBM Plex Sans"/>
              </a:rPr>
            </a:br>
            <a:r>
              <a:rPr lang="en" sz="1200">
                <a:latin typeface="IBM Plex Sans"/>
                <a:ea typeface="IBM Plex Sans"/>
                <a:cs typeface="IBM Plex Sans"/>
                <a:sym typeface="IBM Plex Sans"/>
              </a:rPr>
              <a:t>	</a:t>
            </a:r>
            <a:r>
              <a:rPr i="1" lang="en" sz="1200">
                <a:latin typeface="IBM Plex Sans"/>
                <a:ea typeface="IBM Plex Sans"/>
                <a:cs typeface="IBM Plex Sans"/>
                <a:sym typeface="IBM Plex Sans"/>
              </a:rPr>
              <a:t>“Who are you shilling for?” </a:t>
            </a:r>
            <a:r>
              <a:rPr lang="en" sz="1200">
                <a:latin typeface="IBM Plex Sans"/>
                <a:ea typeface="IBM Plex Sans"/>
                <a:cs typeface="IBM Plex Sans"/>
                <a:sym typeface="IBM Plex Sans"/>
              </a:rPr>
              <a:t>[...] (Urban Dictionary)</a:t>
            </a:r>
            <a:endParaRPr sz="1200">
              <a:latin typeface="IBM Plex Sans"/>
              <a:ea typeface="IBM Plex Sans"/>
              <a:cs typeface="IBM Plex Sans"/>
              <a:sym typeface="IBM Plex Sans"/>
            </a:endParaRPr>
          </a:p>
          <a:p>
            <a:pPr indent="0" lvl="0" marL="0" rtl="0" algn="l">
              <a:spcBef>
                <a:spcPts val="1600"/>
              </a:spcBef>
              <a:spcAft>
                <a:spcPts val="0"/>
              </a:spcAft>
              <a:buClr>
                <a:schemeClr val="dk1"/>
              </a:buClr>
              <a:buSzPts val="1100"/>
              <a:buFont typeface="Arial"/>
              <a:buNone/>
            </a:pPr>
            <a:r>
              <a:rPr lang="en" sz="1200">
                <a:latin typeface="IBM Plex Sans"/>
                <a:ea typeface="IBM Plex Sans"/>
                <a:cs typeface="IBM Plex Sans"/>
                <a:sym typeface="IBM Plex Sans"/>
              </a:rPr>
              <a:t>**shilling can happen on multiple levels, we focus on the thread level </a:t>
            </a:r>
            <a:endParaRPr sz="1200">
              <a:latin typeface="IBM Plex Sans"/>
              <a:ea typeface="IBM Plex Sans"/>
              <a:cs typeface="IBM Plex Sans"/>
              <a:sym typeface="IBM Plex Sans"/>
            </a:endParaRPr>
          </a:p>
          <a:p>
            <a:pPr indent="0" lvl="0" marL="0" rtl="0" algn="l">
              <a:spcBef>
                <a:spcPts val="1600"/>
              </a:spcBef>
              <a:spcAft>
                <a:spcPts val="0"/>
              </a:spcAft>
              <a:buClr>
                <a:schemeClr val="dk1"/>
              </a:buClr>
              <a:buSzPts val="1100"/>
              <a:buFont typeface="Arial"/>
              <a:buNone/>
            </a:pPr>
            <a:r>
              <a:t/>
            </a:r>
            <a:endParaRPr sz="1200">
              <a:latin typeface="IBM Plex Sans"/>
              <a:ea typeface="IBM Plex Sans"/>
              <a:cs typeface="IBM Plex Sans"/>
              <a:sym typeface="IBM Plex Sans"/>
            </a:endParaRPr>
          </a:p>
          <a:p>
            <a:pPr indent="0" lvl="0" marL="0" rtl="0" algn="l">
              <a:spcBef>
                <a:spcPts val="1600"/>
              </a:spcBef>
              <a:spcAft>
                <a:spcPts val="0"/>
              </a:spcAft>
              <a:buClr>
                <a:schemeClr val="dk1"/>
              </a:buClr>
              <a:buSzPts val="1100"/>
              <a:buFont typeface="Arial"/>
              <a:buNone/>
            </a:pPr>
            <a:r>
              <a:t/>
            </a:r>
            <a:endParaRPr>
              <a:latin typeface="IBM Plex Sans"/>
              <a:ea typeface="IBM Plex Sans"/>
              <a:cs typeface="IBM Plex Sans"/>
              <a:sym typeface="IBM Plex Sans"/>
            </a:endParaRPr>
          </a:p>
          <a:p>
            <a:pPr indent="0" lvl="0" marL="0" rtl="0" algn="l">
              <a:spcBef>
                <a:spcPts val="1600"/>
              </a:spcBef>
              <a:spcAft>
                <a:spcPts val="1600"/>
              </a:spcAft>
              <a:buNone/>
            </a:pPr>
            <a:r>
              <a:t/>
            </a:r>
            <a:endParaRPr>
              <a:latin typeface="IBM Plex Sans"/>
              <a:ea typeface="IBM Plex Sans"/>
              <a:cs typeface="IBM Plex Sans"/>
              <a:sym typeface="IBM Plex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B4A7D6"/>
        </a:solidFill>
      </p:bgPr>
    </p:bg>
    <p:spTree>
      <p:nvGrpSpPr>
        <p:cNvPr id="167" name="Shape 167"/>
        <p:cNvGrpSpPr/>
        <p:nvPr/>
      </p:nvGrpSpPr>
      <p:grpSpPr>
        <a:xfrm>
          <a:off x="0" y="0"/>
          <a:ext cx="0" cy="0"/>
          <a:chOff x="0" y="0"/>
          <a:chExt cx="0" cy="0"/>
        </a:xfrm>
      </p:grpSpPr>
      <p:sp>
        <p:nvSpPr>
          <p:cNvPr id="168" name="Google Shape;168;p24"/>
          <p:cNvSpPr txBox="1"/>
          <p:nvPr>
            <p:ph idx="1" type="body"/>
          </p:nvPr>
        </p:nvSpPr>
        <p:spPr>
          <a:xfrm>
            <a:off x="3080375" y="1086285"/>
            <a:ext cx="5744400" cy="315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IBM Plex Sans Medium"/>
                <a:ea typeface="IBM Plex Sans Medium"/>
                <a:cs typeface="IBM Plex Sans Medium"/>
                <a:sym typeface="IBM Plex Sans Medium"/>
              </a:rPr>
              <a:t>RQ 1.1 </a:t>
            </a:r>
            <a:r>
              <a:rPr lang="en" sz="1600">
                <a:latin typeface="IBM Plex Sans"/>
                <a:ea typeface="IBM Plex Sans"/>
                <a:cs typeface="IBM Plex Sans"/>
                <a:sym typeface="IBM Plex Sans"/>
              </a:rPr>
              <a:t>Which images are used in the OP of both /uhg/ and /chug/? </a:t>
            </a:r>
            <a:endParaRPr sz="1600">
              <a:latin typeface="IBM Plex Sans"/>
              <a:ea typeface="IBM Plex Sans"/>
              <a:cs typeface="IBM Plex Sans"/>
              <a:sym typeface="IBM Plex Sans"/>
            </a:endParaRPr>
          </a:p>
          <a:p>
            <a:pPr indent="0" lvl="0" marL="0" rtl="0" algn="l">
              <a:spcBef>
                <a:spcPts val="1600"/>
              </a:spcBef>
              <a:spcAft>
                <a:spcPts val="0"/>
              </a:spcAft>
              <a:buNone/>
            </a:pPr>
            <a:r>
              <a:rPr lang="en" sz="1600">
                <a:latin typeface="IBM Plex Sans Medium"/>
                <a:ea typeface="IBM Plex Sans Medium"/>
                <a:cs typeface="IBM Plex Sans Medium"/>
                <a:sym typeface="IBM Plex Sans Medium"/>
              </a:rPr>
              <a:t>RQ 1.2 </a:t>
            </a:r>
            <a:r>
              <a:rPr lang="en" sz="1600">
                <a:latin typeface="IBM Plex Sans"/>
                <a:ea typeface="IBM Plex Sans"/>
                <a:cs typeface="IBM Plex Sans"/>
                <a:sym typeface="IBM Plex Sans"/>
              </a:rPr>
              <a:t>What can shared images reveal about </a:t>
            </a:r>
            <a:r>
              <a:rPr lang="en" sz="1600">
                <a:solidFill>
                  <a:srgbClr val="666666"/>
                </a:solidFill>
                <a:latin typeface="IBM Plex Sans"/>
                <a:ea typeface="IBM Plex Sans"/>
                <a:cs typeface="IBM Plex Sans"/>
                <a:sym typeface="IBM Plex Sans"/>
              </a:rPr>
              <a:t>inter-group rivalry</a:t>
            </a:r>
            <a:r>
              <a:rPr lang="en" sz="1600">
                <a:latin typeface="IBM Plex Sans"/>
                <a:ea typeface="IBM Plex Sans"/>
                <a:cs typeface="IBM Plex Sans"/>
                <a:sym typeface="IBM Plex Sans"/>
              </a:rPr>
              <a:t> and is the method able to find traces of </a:t>
            </a:r>
            <a:r>
              <a:rPr i="1" lang="en" sz="1600">
                <a:latin typeface="IBM Plex Sans"/>
                <a:ea typeface="IBM Plex Sans"/>
                <a:cs typeface="IBM Plex Sans"/>
                <a:sym typeface="IBM Plex Sans"/>
              </a:rPr>
              <a:t>shilling</a:t>
            </a:r>
            <a:r>
              <a:rPr lang="en" sz="1600">
                <a:latin typeface="IBM Plex Sans"/>
                <a:ea typeface="IBM Plex Sans"/>
                <a:cs typeface="IBM Plex Sans"/>
                <a:sym typeface="IBM Plex Sans"/>
              </a:rPr>
              <a:t>*?</a:t>
            </a:r>
            <a:endParaRPr sz="1600">
              <a:latin typeface="IBM Plex Sans"/>
              <a:ea typeface="IBM Plex Sans"/>
              <a:cs typeface="IBM Plex Sans"/>
              <a:sym typeface="IBM Plex Sans"/>
            </a:endParaRPr>
          </a:p>
          <a:p>
            <a:pPr indent="0" lvl="0" marL="0" rtl="0" algn="l">
              <a:spcBef>
                <a:spcPts val="1600"/>
              </a:spcBef>
              <a:spcAft>
                <a:spcPts val="0"/>
              </a:spcAft>
              <a:buNone/>
            </a:pPr>
            <a:r>
              <a:rPr lang="en" sz="1200">
                <a:latin typeface="IBM Plex Sans"/>
                <a:ea typeface="IBM Plex Sans"/>
                <a:cs typeface="IBM Plex Sans"/>
                <a:sym typeface="IBM Plex Sans"/>
              </a:rPr>
              <a:t>*shilling can happen on multiple levels, we focus on the thread level </a:t>
            </a:r>
            <a:endParaRPr sz="1200">
              <a:latin typeface="IBM Plex Sans"/>
              <a:ea typeface="IBM Plex Sans"/>
              <a:cs typeface="IBM Plex Sans"/>
              <a:sym typeface="IBM Plex Sans"/>
            </a:endParaRPr>
          </a:p>
          <a:p>
            <a:pPr indent="0" lvl="0" marL="0" rtl="0" algn="l">
              <a:spcBef>
                <a:spcPts val="1600"/>
              </a:spcBef>
              <a:spcAft>
                <a:spcPts val="0"/>
              </a:spcAft>
              <a:buNone/>
            </a:pPr>
            <a:r>
              <a:rPr lang="en" sz="1200">
                <a:latin typeface="IBM Plex Sans"/>
                <a:ea typeface="IBM Plex Sans"/>
                <a:cs typeface="IBM Plex Sans"/>
                <a:sym typeface="IBM Plex Sans"/>
              </a:rPr>
              <a:t>*shilling refers to a person engaged in covert advertising. The shill attempts to spread buzz by personally endorsing the product in public forums with the pretense of sincerity, when in fact he is being paid for his services.</a:t>
            </a:r>
            <a:endParaRPr sz="1200">
              <a:latin typeface="IBM Plex Sans"/>
              <a:ea typeface="IBM Plex Sans"/>
              <a:cs typeface="IBM Plex Sans"/>
              <a:sym typeface="IBM Plex Sans"/>
            </a:endParaRPr>
          </a:p>
          <a:p>
            <a:pPr indent="0" lvl="0" marL="0" rtl="0" algn="l">
              <a:spcBef>
                <a:spcPts val="1600"/>
              </a:spcBef>
              <a:spcAft>
                <a:spcPts val="1600"/>
              </a:spcAft>
              <a:buNone/>
            </a:pPr>
            <a:r>
              <a:rPr i="1" lang="en" sz="1200">
                <a:latin typeface="IBM Plex Sans"/>
                <a:ea typeface="IBM Plex Sans"/>
                <a:cs typeface="IBM Plex Sans"/>
                <a:sym typeface="IBM Plex Sans"/>
              </a:rPr>
              <a:t>“Who are you shilling for?” </a:t>
            </a:r>
            <a:r>
              <a:rPr lang="en" sz="1200">
                <a:latin typeface="IBM Plex Sans"/>
                <a:ea typeface="IBM Plex Sans"/>
                <a:cs typeface="IBM Plex Sans"/>
                <a:sym typeface="IBM Plex Sans"/>
              </a:rPr>
              <a:t>[...] (Urban Dictionary)</a:t>
            </a:r>
            <a:endParaRPr sz="1000">
              <a:latin typeface="IBM Plex Sans Light"/>
              <a:ea typeface="IBM Plex Sans Light"/>
              <a:cs typeface="IBM Plex Sans Light"/>
              <a:sym typeface="IBM Plex Sans Light"/>
            </a:endParaRPr>
          </a:p>
        </p:txBody>
      </p:sp>
      <p:sp>
        <p:nvSpPr>
          <p:cNvPr id="169" name="Google Shape;169;p24"/>
          <p:cNvSpPr txBox="1"/>
          <p:nvPr>
            <p:ph type="title"/>
          </p:nvPr>
        </p:nvSpPr>
        <p:spPr>
          <a:xfrm>
            <a:off x="100700" y="1875297"/>
            <a:ext cx="3287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latin typeface="IBM Plex Sans Light"/>
                <a:ea typeface="IBM Plex Sans Light"/>
                <a:cs typeface="IBM Plex Sans Light"/>
                <a:sym typeface="IBM Plex Sans Light"/>
              </a:rPr>
              <a:t>RQ1 // </a:t>
            </a:r>
            <a:r>
              <a:rPr b="1" lang="en">
                <a:latin typeface="IBM Plex Sans"/>
                <a:ea typeface="IBM Plex Sans"/>
                <a:cs typeface="IBM Plex Sans"/>
                <a:sym typeface="IBM Plex Sans"/>
              </a:rPr>
              <a:t>Shared-images</a:t>
            </a:r>
            <a:endParaRPr b="1">
              <a:latin typeface="IBM Plex Sans"/>
              <a:ea typeface="IBM Plex Sans"/>
              <a:cs typeface="IBM Plex Sans"/>
              <a:sym typeface="IBM Plex Sans"/>
            </a:endParaRPr>
          </a:p>
          <a:p>
            <a:pPr indent="0" lvl="0" marL="0" rtl="0" algn="l">
              <a:spcBef>
                <a:spcPts val="0"/>
              </a:spcBef>
              <a:spcAft>
                <a:spcPts val="0"/>
              </a:spcAft>
              <a:buNone/>
            </a:pPr>
            <a:r>
              <a:t/>
            </a:r>
            <a:endParaRPr b="1">
              <a:latin typeface="IBM Plex Sans"/>
              <a:ea typeface="IBM Plex Sans"/>
              <a:cs typeface="IBM Plex Sans"/>
              <a:sym typeface="IBM Plex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5"/>
          <p:cNvPicPr preferRelativeResize="0"/>
          <p:nvPr/>
        </p:nvPicPr>
        <p:blipFill rotWithShape="1">
          <a:blip r:embed="rId3">
            <a:alphaModFix/>
          </a:blip>
          <a:srcRect b="0" l="0" r="0" t="0"/>
          <a:stretch/>
        </p:blipFill>
        <p:spPr>
          <a:xfrm>
            <a:off x="-9" y="0"/>
            <a:ext cx="9144018" cy="5143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26"/>
          <p:cNvPicPr preferRelativeResize="0"/>
          <p:nvPr/>
        </p:nvPicPr>
        <p:blipFill rotWithShape="1">
          <a:blip r:embed="rId3">
            <a:alphaModFix/>
          </a:blip>
          <a:srcRect b="0" l="0" r="0" t="0"/>
          <a:stretch/>
        </p:blipFill>
        <p:spPr>
          <a:xfrm>
            <a:off x="-9" y="0"/>
            <a:ext cx="9144018" cy="51435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p27"/>
          <p:cNvPicPr preferRelativeResize="0"/>
          <p:nvPr/>
        </p:nvPicPr>
        <p:blipFill rotWithShape="1">
          <a:blip r:embed="rId3">
            <a:alphaModFix/>
          </a:blip>
          <a:srcRect b="0" l="0" r="0" t="0"/>
          <a:stretch/>
        </p:blipFill>
        <p:spPr>
          <a:xfrm>
            <a:off x="-9" y="0"/>
            <a:ext cx="9144018"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sp>
        <p:nvSpPr>
          <p:cNvPr id="189" name="Google Shape;18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Results</a:t>
            </a:r>
            <a:r>
              <a:rPr lang="en">
                <a:solidFill>
                  <a:srgbClr val="0000FF"/>
                </a:solidFill>
              </a:rPr>
              <a:t> // Shared Images</a:t>
            </a:r>
            <a:endParaRPr>
              <a:solidFill>
                <a:srgbClr val="0000FF"/>
              </a:solidFill>
            </a:endParaRPr>
          </a:p>
          <a:p>
            <a:pPr indent="0" lvl="0" marL="0" rtl="0" algn="l">
              <a:spcBef>
                <a:spcPts val="0"/>
              </a:spcBef>
              <a:spcAft>
                <a:spcPts val="0"/>
              </a:spcAft>
              <a:buNone/>
            </a:pPr>
            <a:r>
              <a:t/>
            </a:r>
            <a:endParaRPr/>
          </a:p>
        </p:txBody>
      </p:sp>
      <p:sp>
        <p:nvSpPr>
          <p:cNvPr id="190" name="Google Shape;190;p28"/>
          <p:cNvSpPr txBox="1"/>
          <p:nvPr>
            <p:ph idx="1" type="body"/>
          </p:nvPr>
        </p:nvSpPr>
        <p:spPr>
          <a:xfrm>
            <a:off x="311700" y="1152475"/>
            <a:ext cx="594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Provides a methodological entryway into internal 4chan rivalry and shilling, reactions to contingent community formation and grassroots reportage.</a:t>
            </a:r>
            <a:endParaRPr>
              <a:solidFill>
                <a:schemeClr val="dk1"/>
              </a:solidFill>
            </a:endParaRPr>
          </a:p>
          <a:p>
            <a:pPr indent="0" lvl="0" marL="0" rtl="0" algn="l">
              <a:spcBef>
                <a:spcPts val="1600"/>
              </a:spcBef>
              <a:spcAft>
                <a:spcPts val="0"/>
              </a:spcAft>
              <a:buClr>
                <a:schemeClr val="dk1"/>
              </a:buClr>
              <a:buSzPts val="1100"/>
              <a:buFont typeface="Arial"/>
              <a:buNone/>
            </a:pPr>
            <a:r>
              <a:rPr lang="en">
                <a:solidFill>
                  <a:schemeClr val="dk1"/>
                </a:solidFill>
              </a:rPr>
              <a:t>Showing “anomalies” in the dataset (/tug/ &amp; /wu/)</a:t>
            </a:r>
            <a:endParaRPr>
              <a:solidFill>
                <a:schemeClr val="dk1"/>
              </a:solidFill>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latin typeface="IBM Plex Sans"/>
              <a:ea typeface="IBM Plex Sans"/>
              <a:cs typeface="IBM Plex Sans"/>
              <a:sym typeface="IBM Plex Sans"/>
            </a:endParaRPr>
          </a:p>
          <a:p>
            <a:pPr indent="0" lvl="0" marL="0" rtl="0" algn="l">
              <a:spcBef>
                <a:spcPts val="1600"/>
              </a:spcBef>
              <a:spcAft>
                <a:spcPts val="1600"/>
              </a:spcAft>
              <a:buNone/>
            </a:pPr>
            <a:r>
              <a:t/>
            </a:r>
            <a:endParaRPr>
              <a:latin typeface="IBM Plex Sans"/>
              <a:ea typeface="IBM Plex Sans"/>
              <a:cs typeface="IBM Plex Sans"/>
              <a:sym typeface="IBM Plex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4" name="Shape 194"/>
        <p:cNvGrpSpPr/>
        <p:nvPr/>
      </p:nvGrpSpPr>
      <p:grpSpPr>
        <a:xfrm>
          <a:off x="0" y="0"/>
          <a:ext cx="0" cy="0"/>
          <a:chOff x="0" y="0"/>
          <a:chExt cx="0" cy="0"/>
        </a:xfrm>
      </p:grpSpPr>
      <p:sp>
        <p:nvSpPr>
          <p:cNvPr id="195" name="Google Shape;195;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Results</a:t>
            </a:r>
            <a:r>
              <a:rPr lang="en">
                <a:solidFill>
                  <a:srgbClr val="0000FF"/>
                </a:solidFill>
              </a:rPr>
              <a:t> // Shared Images</a:t>
            </a:r>
            <a:endParaRPr>
              <a:solidFill>
                <a:srgbClr val="0000FF"/>
              </a:solidFill>
            </a:endParaRPr>
          </a:p>
          <a:p>
            <a:pPr indent="0" lvl="0" marL="0" rtl="0" algn="l">
              <a:spcBef>
                <a:spcPts val="0"/>
              </a:spcBef>
              <a:spcAft>
                <a:spcPts val="0"/>
              </a:spcAft>
              <a:buNone/>
            </a:pPr>
            <a:r>
              <a:t/>
            </a:r>
            <a:endParaRPr/>
          </a:p>
        </p:txBody>
      </p:sp>
      <p:sp>
        <p:nvSpPr>
          <p:cNvPr id="196" name="Google Shape;196;p29"/>
          <p:cNvSpPr txBox="1"/>
          <p:nvPr>
            <p:ph idx="1" type="body"/>
          </p:nvPr>
        </p:nvSpPr>
        <p:spPr>
          <a:xfrm>
            <a:off x="311700" y="1152475"/>
            <a:ext cx="594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National identities (flags) as identifier of shill threads and arbiter of meaning and truth </a:t>
            </a:r>
            <a:br>
              <a:rPr lang="en">
                <a:solidFill>
                  <a:schemeClr val="dk1"/>
                </a:solidFill>
              </a:rPr>
            </a:br>
            <a:endParaRPr>
              <a:solidFill>
                <a:schemeClr val="dk1"/>
              </a:solidFill>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latin typeface="IBM Plex Sans"/>
              <a:ea typeface="IBM Plex Sans"/>
              <a:cs typeface="IBM Plex Sans"/>
              <a:sym typeface="IBM Plex Sans"/>
            </a:endParaRPr>
          </a:p>
          <a:p>
            <a:pPr indent="0" lvl="0" marL="0" rtl="0" algn="l">
              <a:spcBef>
                <a:spcPts val="1600"/>
              </a:spcBef>
              <a:spcAft>
                <a:spcPts val="1600"/>
              </a:spcAft>
              <a:buNone/>
            </a:pPr>
            <a:r>
              <a:t/>
            </a:r>
            <a:endParaRPr>
              <a:latin typeface="IBM Plex Sans"/>
              <a:ea typeface="IBM Plex Sans"/>
              <a:cs typeface="IBM Plex Sans"/>
              <a:sym typeface="IBM Plex Sans"/>
            </a:endParaRPr>
          </a:p>
        </p:txBody>
      </p:sp>
      <p:pic>
        <p:nvPicPr>
          <p:cNvPr id="197" name="Google Shape;197;p29"/>
          <p:cNvPicPr preferRelativeResize="0"/>
          <p:nvPr/>
        </p:nvPicPr>
        <p:blipFill>
          <a:blip r:embed="rId3">
            <a:alphaModFix/>
          </a:blip>
          <a:stretch>
            <a:fillRect/>
          </a:stretch>
        </p:blipFill>
        <p:spPr>
          <a:xfrm>
            <a:off x="6549900" y="1445600"/>
            <a:ext cx="1797225" cy="4165325"/>
          </a:xfrm>
          <a:prstGeom prst="rect">
            <a:avLst/>
          </a:prstGeom>
          <a:noFill/>
          <a:ln>
            <a:noFill/>
          </a:ln>
        </p:spPr>
      </p:pic>
      <p:pic>
        <p:nvPicPr>
          <p:cNvPr id="198" name="Google Shape;198;p29"/>
          <p:cNvPicPr preferRelativeResize="0"/>
          <p:nvPr/>
        </p:nvPicPr>
        <p:blipFill rotWithShape="1">
          <a:blip r:embed="rId4">
            <a:alphaModFix/>
          </a:blip>
          <a:srcRect b="0" l="0" r="0" t="0"/>
          <a:stretch/>
        </p:blipFill>
        <p:spPr>
          <a:xfrm>
            <a:off x="387901" y="2072625"/>
            <a:ext cx="4677965" cy="862847"/>
          </a:xfrm>
          <a:prstGeom prst="rect">
            <a:avLst/>
          </a:prstGeom>
          <a:noFill/>
          <a:ln>
            <a:noFill/>
          </a:ln>
        </p:spPr>
      </p:pic>
      <p:pic>
        <p:nvPicPr>
          <p:cNvPr id="199" name="Google Shape;199;p29"/>
          <p:cNvPicPr preferRelativeResize="0"/>
          <p:nvPr/>
        </p:nvPicPr>
        <p:blipFill>
          <a:blip r:embed="rId5">
            <a:alphaModFix/>
          </a:blip>
          <a:stretch>
            <a:fillRect/>
          </a:stretch>
        </p:blipFill>
        <p:spPr>
          <a:xfrm>
            <a:off x="388560" y="2979634"/>
            <a:ext cx="4677964" cy="793421"/>
          </a:xfrm>
          <a:prstGeom prst="rect">
            <a:avLst/>
          </a:prstGeom>
          <a:noFill/>
          <a:ln>
            <a:noFill/>
          </a:ln>
        </p:spPr>
      </p:pic>
      <p:pic>
        <p:nvPicPr>
          <p:cNvPr id="200" name="Google Shape;200;p29"/>
          <p:cNvPicPr preferRelativeResize="0"/>
          <p:nvPr/>
        </p:nvPicPr>
        <p:blipFill>
          <a:blip r:embed="rId6">
            <a:alphaModFix/>
          </a:blip>
          <a:stretch>
            <a:fillRect/>
          </a:stretch>
        </p:blipFill>
        <p:spPr>
          <a:xfrm>
            <a:off x="388562" y="3800129"/>
            <a:ext cx="4677963" cy="7103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4" name="Shape 204"/>
        <p:cNvGrpSpPr/>
        <p:nvPr/>
      </p:nvGrpSpPr>
      <p:grpSpPr>
        <a:xfrm>
          <a:off x="0" y="0"/>
          <a:ext cx="0" cy="0"/>
          <a:chOff x="0" y="0"/>
          <a:chExt cx="0" cy="0"/>
        </a:xfrm>
      </p:grpSpPr>
      <p:sp>
        <p:nvSpPr>
          <p:cNvPr id="205" name="Google Shape;205;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RQ2</a:t>
            </a:r>
            <a:r>
              <a:rPr b="1" lang="en">
                <a:solidFill>
                  <a:srgbClr val="0000FF"/>
                </a:solidFill>
              </a:rPr>
              <a:t> // </a:t>
            </a:r>
            <a:r>
              <a:rPr lang="en">
                <a:solidFill>
                  <a:srgbClr val="0000FF"/>
                </a:solidFill>
              </a:rPr>
              <a:t>Flags</a:t>
            </a:r>
            <a:endParaRPr>
              <a:solidFill>
                <a:srgbClr val="0000FF"/>
              </a:solidFill>
            </a:endParaRPr>
          </a:p>
          <a:p>
            <a:pPr indent="0" lvl="0" marL="0" rtl="0" algn="l">
              <a:spcBef>
                <a:spcPts val="0"/>
              </a:spcBef>
              <a:spcAft>
                <a:spcPts val="0"/>
              </a:spcAft>
              <a:buNone/>
            </a:pPr>
            <a:r>
              <a:t/>
            </a:r>
            <a:endParaRPr/>
          </a:p>
        </p:txBody>
      </p:sp>
      <p:sp>
        <p:nvSpPr>
          <p:cNvPr id="206" name="Google Shape;206;p30"/>
          <p:cNvSpPr txBox="1"/>
          <p:nvPr>
            <p:ph idx="1" type="body"/>
          </p:nvPr>
        </p:nvSpPr>
        <p:spPr>
          <a:xfrm>
            <a:off x="311700" y="1152475"/>
            <a:ext cx="594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RQ 2.1: What do flag displays tell us about the poster - do they align with particular political positions?</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Clr>
                <a:schemeClr val="dk1"/>
              </a:buClr>
              <a:buSzPts val="1100"/>
              <a:buFont typeface="Arial"/>
              <a:buNone/>
            </a:pPr>
            <a:r>
              <a:rPr lang="en">
                <a:solidFill>
                  <a:schemeClr val="dk1"/>
                </a:solidFill>
                <a:latin typeface="IBM Plex Sans"/>
                <a:ea typeface="IBM Plex Sans"/>
                <a:cs typeface="IBM Plex Sans"/>
                <a:sym typeface="IBM Plex Sans"/>
              </a:rPr>
              <a:t>RQ 2.2: How important is national identity on a platform that defines itself by anonymity?</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Clr>
                <a:schemeClr val="dk1"/>
              </a:buClr>
              <a:buSzPts val="1100"/>
              <a:buFont typeface="Arial"/>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Clr>
                <a:schemeClr val="dk1"/>
              </a:buClr>
              <a:buSzPts val="1100"/>
              <a:buFont typeface="Arial"/>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1600"/>
              </a:spcAft>
              <a:buNone/>
            </a:pPr>
            <a:r>
              <a:t/>
            </a:r>
            <a:endParaRPr>
              <a:solidFill>
                <a:schemeClr val="dk1"/>
              </a:solidFill>
              <a:latin typeface="IBM Plex Sans"/>
              <a:ea typeface="IBM Plex Sans"/>
              <a:cs typeface="IBM Plex Sans"/>
              <a:sym typeface="IBM Plex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1"/>
          <p:cNvPicPr preferRelativeResize="0"/>
          <p:nvPr/>
        </p:nvPicPr>
        <p:blipFill rotWithShape="1">
          <a:blip r:embed="rId3">
            <a:alphaModFix/>
          </a:blip>
          <a:srcRect b="0" l="0" r="0" t="0"/>
          <a:stretch/>
        </p:blipFill>
        <p:spPr>
          <a:xfrm>
            <a:off x="0" y="5"/>
            <a:ext cx="9144003" cy="514349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p:nvPr/>
        </p:nvSpPr>
        <p:spPr>
          <a:xfrm>
            <a:off x="2678325" y="63900"/>
            <a:ext cx="3788400" cy="50316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7" name="Google Shape;67;p14"/>
          <p:cNvPicPr preferRelativeResize="0"/>
          <p:nvPr/>
        </p:nvPicPr>
        <p:blipFill>
          <a:blip r:embed="rId3">
            <a:alphaModFix/>
          </a:blip>
          <a:stretch>
            <a:fillRect/>
          </a:stretch>
        </p:blipFill>
        <p:spPr>
          <a:xfrm>
            <a:off x="2859275" y="246550"/>
            <a:ext cx="3425450" cy="4650400"/>
          </a:xfrm>
          <a:prstGeom prst="rect">
            <a:avLst/>
          </a:prstGeom>
          <a:noFill/>
          <a:ln>
            <a:noFill/>
          </a:ln>
        </p:spPr>
      </p:pic>
      <p:sp>
        <p:nvSpPr>
          <p:cNvPr id="68" name="Google Shape;68;p14"/>
          <p:cNvSpPr txBox="1"/>
          <p:nvPr/>
        </p:nvSpPr>
        <p:spPr>
          <a:xfrm>
            <a:off x="196358" y="3274560"/>
            <a:ext cx="5638800" cy="79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600"/>
              </a:spcAft>
              <a:buNone/>
            </a:pPr>
            <a:r>
              <a:rPr lang="en" sz="1200">
                <a:solidFill>
                  <a:schemeClr val="dk2"/>
                </a:solidFill>
                <a:highlight>
                  <a:schemeClr val="lt1"/>
                </a:highlight>
                <a:latin typeface="IBM Plex Sans"/>
                <a:ea typeface="IBM Plex Sans"/>
                <a:cs typeface="IBM Plex Sans"/>
                <a:sym typeface="IBM Plex Sans"/>
              </a:rPr>
              <a:t>Team Members: </a:t>
            </a:r>
            <a:r>
              <a:rPr b="1" lang="en" sz="1200">
                <a:solidFill>
                  <a:schemeClr val="dk1"/>
                </a:solidFill>
                <a:highlight>
                  <a:schemeClr val="lt1"/>
                </a:highlight>
                <a:latin typeface="IBM Plex Sans"/>
                <a:ea typeface="IBM Plex Sans"/>
                <a:cs typeface="IBM Plex Sans"/>
                <a:sym typeface="IBM Plex Sans"/>
              </a:rPr>
              <a:t>Phillip Stenmann Baun, Maximilian Schlüter, Daniel Bach</a:t>
            </a:r>
            <a:r>
              <a:rPr lang="en" sz="1200">
                <a:solidFill>
                  <a:schemeClr val="dk2"/>
                </a:solidFill>
                <a:highlight>
                  <a:schemeClr val="lt1"/>
                </a:highlight>
                <a:latin typeface="IBM Plex Sans"/>
                <a:ea typeface="IBM Plex Sans"/>
                <a:cs typeface="IBM Plex Sans"/>
                <a:sym typeface="IBM Plex Sans"/>
              </a:rPr>
              <a:t>, Janna Joceli Omena, Wade Keye, Sean Ward, Carina Westling, Yuening Li,  Anunaya Rajhans, Grace Watson, Marco Valli, Beatrice Gobbo, Martin Trans</a:t>
            </a:r>
            <a:endParaRPr sz="1200">
              <a:highlight>
                <a:schemeClr val="lt1"/>
              </a:highlight>
              <a:latin typeface="IBM Plex Sans"/>
              <a:ea typeface="IBM Plex Sans"/>
              <a:cs typeface="IBM Plex Sans"/>
              <a:sym typeface="IBM Plex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2"/>
          <p:cNvPicPr preferRelativeResize="0"/>
          <p:nvPr/>
        </p:nvPicPr>
        <p:blipFill rotWithShape="1">
          <a:blip r:embed="rId3">
            <a:alphaModFix/>
          </a:blip>
          <a:srcRect b="0" l="0" r="0" t="0"/>
          <a:stretch/>
        </p:blipFill>
        <p:spPr>
          <a:xfrm>
            <a:off x="-44450" y="5"/>
            <a:ext cx="9144003" cy="514349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0" name="Shape 220"/>
        <p:cNvGrpSpPr/>
        <p:nvPr/>
      </p:nvGrpSpPr>
      <p:grpSpPr>
        <a:xfrm>
          <a:off x="0" y="0"/>
          <a:ext cx="0" cy="0"/>
          <a:chOff x="0" y="0"/>
          <a:chExt cx="0" cy="0"/>
        </a:xfrm>
      </p:grpSpPr>
      <p:sp>
        <p:nvSpPr>
          <p:cNvPr id="221" name="Google Shape;221;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Results</a:t>
            </a:r>
            <a:r>
              <a:rPr lang="en">
                <a:solidFill>
                  <a:srgbClr val="0000FF"/>
                </a:solidFill>
              </a:rPr>
              <a:t> // Flags</a:t>
            </a:r>
            <a:endParaRPr>
              <a:solidFill>
                <a:srgbClr val="0000FF"/>
              </a:solidFill>
            </a:endParaRPr>
          </a:p>
          <a:p>
            <a:pPr indent="0" lvl="0" marL="0" rtl="0" algn="l">
              <a:spcBef>
                <a:spcPts val="0"/>
              </a:spcBef>
              <a:spcAft>
                <a:spcPts val="0"/>
              </a:spcAft>
              <a:buNone/>
            </a:pPr>
            <a:r>
              <a:t/>
            </a:r>
            <a:endParaRPr/>
          </a:p>
        </p:txBody>
      </p:sp>
      <p:sp>
        <p:nvSpPr>
          <p:cNvPr id="222" name="Google Shape;222;p33"/>
          <p:cNvSpPr txBox="1"/>
          <p:nvPr>
            <p:ph idx="1" type="body"/>
          </p:nvPr>
        </p:nvSpPr>
        <p:spPr>
          <a:xfrm>
            <a:off x="311700" y="1152475"/>
            <a:ext cx="594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BM Plex Sans"/>
                <a:ea typeface="IBM Plex Sans"/>
                <a:cs typeface="IBM Plex Sans"/>
                <a:sym typeface="IBM Plex Sans"/>
              </a:rPr>
              <a:t>Our findings identify the influence of proclaimed national identity within a community that cherishes anonymity, and showcase how nationalized narratives and sentiments become embedded in 4chan culture.</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1600"/>
              </a:spcAft>
              <a:buNone/>
            </a:pPr>
            <a:r>
              <a:t/>
            </a:r>
            <a:endParaRPr>
              <a:solidFill>
                <a:schemeClr val="dk1"/>
              </a:solidFill>
              <a:latin typeface="IBM Plex Sans"/>
              <a:ea typeface="IBM Plex Sans"/>
              <a:cs typeface="IBM Plex Sans"/>
              <a:sym typeface="IBM Plex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6" name="Shape 226"/>
        <p:cNvGrpSpPr/>
        <p:nvPr/>
      </p:nvGrpSpPr>
      <p:grpSpPr>
        <a:xfrm>
          <a:off x="0" y="0"/>
          <a:ext cx="0" cy="0"/>
          <a:chOff x="0" y="0"/>
          <a:chExt cx="0" cy="0"/>
        </a:xfrm>
      </p:grpSpPr>
      <p:sp>
        <p:nvSpPr>
          <p:cNvPr id="227" name="Google Shape;227;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RQ3</a:t>
            </a:r>
            <a:r>
              <a:rPr b="1" lang="en">
                <a:solidFill>
                  <a:srgbClr val="0000FF"/>
                </a:solidFill>
              </a:rPr>
              <a:t> // </a:t>
            </a:r>
            <a:r>
              <a:rPr lang="en">
                <a:solidFill>
                  <a:srgbClr val="0000FF"/>
                </a:solidFill>
              </a:rPr>
              <a:t>Sexualised images of war</a:t>
            </a:r>
            <a:endParaRPr>
              <a:solidFill>
                <a:srgbClr val="0000FF"/>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8" name="Google Shape;228;p34"/>
          <p:cNvSpPr txBox="1"/>
          <p:nvPr>
            <p:ph idx="1" type="body"/>
          </p:nvPr>
        </p:nvSpPr>
        <p:spPr>
          <a:xfrm>
            <a:off x="311700" y="1152475"/>
            <a:ext cx="594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IBM Plex Sans"/>
                <a:ea typeface="IBM Plex Sans"/>
                <a:cs typeface="IBM Plex Sans"/>
                <a:sym typeface="IBM Plex Sans"/>
              </a:rPr>
              <a:t>RQ 3.1: How do women become an agency to narrate the fandom construction of the Russo-Ukrainian War?</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rPr lang="en">
                <a:solidFill>
                  <a:schemeClr val="dk1"/>
                </a:solidFill>
                <a:latin typeface="IBM Plex Sans"/>
                <a:ea typeface="IBM Plex Sans"/>
                <a:cs typeface="IBM Plex Sans"/>
                <a:sym typeface="IBM Plex Sans"/>
              </a:rPr>
              <a:t>RQ 3.2: What is the symbolic meaning of sexual acts, and the lack of, in reporting different war positions of /chug/ and /uhg/?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rPr lang="en">
                <a:solidFill>
                  <a:schemeClr val="dk1"/>
                </a:solidFill>
                <a:latin typeface="IBM Plex Sans"/>
                <a:ea typeface="IBM Plex Sans"/>
                <a:cs typeface="IBM Plex Sans"/>
                <a:sym typeface="IBM Plex Sans"/>
              </a:rPr>
              <a:t>RQ 3.3: What does the organisational practices behind the creation of the images tell us about the structures of /uhg/ and /chug/?</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1600"/>
              </a:spcAft>
              <a:buNone/>
            </a:pPr>
            <a:r>
              <a:t/>
            </a:r>
            <a:endParaRPr>
              <a:solidFill>
                <a:schemeClr val="dk1"/>
              </a:solidFill>
              <a:latin typeface="IBM Plex Sans"/>
              <a:ea typeface="IBM Plex Sans"/>
              <a:cs typeface="IBM Plex Sans"/>
              <a:sym typeface="IBM Plex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35"/>
          <p:cNvPicPr preferRelativeResize="0"/>
          <p:nvPr/>
        </p:nvPicPr>
        <p:blipFill rotWithShape="1">
          <a:blip r:embed="rId3">
            <a:alphaModFix/>
          </a:blip>
          <a:srcRect b="0" l="0" r="0" t="0"/>
          <a:stretch/>
        </p:blipFill>
        <p:spPr>
          <a:xfrm>
            <a:off x="0" y="0"/>
            <a:ext cx="9144003"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6"/>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239" name="Google Shape;239;p36"/>
          <p:cNvSpPr txBox="1"/>
          <p:nvPr/>
        </p:nvSpPr>
        <p:spPr>
          <a:xfrm>
            <a:off x="47928" y="3912683"/>
            <a:ext cx="10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80000"/>
                </a:solidFill>
                <a:latin typeface="IBM Plex Sans"/>
                <a:ea typeface="IBM Plex Sans"/>
                <a:cs typeface="IBM Plex Sans"/>
                <a:sym typeface="IBM Plex Sans"/>
              </a:rPr>
              <a:t>CHUG</a:t>
            </a:r>
            <a:endParaRPr b="1">
              <a:solidFill>
                <a:srgbClr val="980000"/>
              </a:solidFill>
              <a:latin typeface="IBM Plex Sans"/>
              <a:ea typeface="IBM Plex Sans"/>
              <a:cs typeface="IBM Plex Sans"/>
              <a:sym typeface="IBM Plex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3" name="Shape 243"/>
        <p:cNvGrpSpPr/>
        <p:nvPr/>
      </p:nvGrpSpPr>
      <p:grpSpPr>
        <a:xfrm>
          <a:off x="0" y="0"/>
          <a:ext cx="0" cy="0"/>
          <a:chOff x="0" y="0"/>
          <a:chExt cx="0" cy="0"/>
        </a:xfrm>
      </p:grpSpPr>
      <p:pic>
        <p:nvPicPr>
          <p:cNvPr id="244" name="Google Shape;244;p37"/>
          <p:cNvPicPr preferRelativeResize="0"/>
          <p:nvPr/>
        </p:nvPicPr>
        <p:blipFill rotWithShape="1">
          <a:blip r:embed="rId3">
            <a:alphaModFix/>
          </a:blip>
          <a:srcRect b="0" l="616" r="0" t="0"/>
          <a:stretch/>
        </p:blipFill>
        <p:spPr>
          <a:xfrm>
            <a:off x="55900" y="0"/>
            <a:ext cx="9088099" cy="5143500"/>
          </a:xfrm>
          <a:prstGeom prst="rect">
            <a:avLst/>
          </a:prstGeom>
          <a:noFill/>
          <a:ln>
            <a:noFill/>
          </a:ln>
        </p:spPr>
      </p:pic>
      <p:pic>
        <p:nvPicPr>
          <p:cNvPr id="245" name="Google Shape;245;p37"/>
          <p:cNvPicPr preferRelativeResize="0"/>
          <p:nvPr/>
        </p:nvPicPr>
        <p:blipFill>
          <a:blip r:embed="rId4">
            <a:alphaModFix/>
          </a:blip>
          <a:stretch>
            <a:fillRect/>
          </a:stretch>
        </p:blipFill>
        <p:spPr>
          <a:xfrm>
            <a:off x="0" y="0"/>
            <a:ext cx="9144003" cy="5143501"/>
          </a:xfrm>
          <a:prstGeom prst="rect">
            <a:avLst/>
          </a:prstGeom>
          <a:noFill/>
          <a:ln>
            <a:noFill/>
          </a:ln>
        </p:spPr>
      </p:pic>
      <p:sp>
        <p:nvSpPr>
          <p:cNvPr id="246" name="Google Shape;246;p37"/>
          <p:cNvSpPr txBox="1"/>
          <p:nvPr/>
        </p:nvSpPr>
        <p:spPr>
          <a:xfrm>
            <a:off x="47928" y="3912683"/>
            <a:ext cx="10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980000"/>
                </a:solidFill>
                <a:latin typeface="IBM Plex Sans"/>
                <a:ea typeface="IBM Plex Sans"/>
                <a:cs typeface="IBM Plex Sans"/>
                <a:sym typeface="IBM Plex Sans"/>
              </a:rPr>
              <a:t>CHUG</a:t>
            </a:r>
            <a:endParaRPr b="1">
              <a:solidFill>
                <a:srgbClr val="980000"/>
              </a:solidFill>
              <a:latin typeface="IBM Plex Sans"/>
              <a:ea typeface="IBM Plex Sans"/>
              <a:cs typeface="IBM Plex Sans"/>
              <a:sym typeface="IBM Plex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p38"/>
          <p:cNvPicPr preferRelativeResize="0"/>
          <p:nvPr/>
        </p:nvPicPr>
        <p:blipFill rotWithShape="1">
          <a:blip r:embed="rId3">
            <a:alphaModFix/>
          </a:blip>
          <a:srcRect b="0" l="0" r="0" t="0"/>
          <a:stretch/>
        </p:blipFill>
        <p:spPr>
          <a:xfrm>
            <a:off x="0" y="0"/>
            <a:ext cx="9144003" cy="5143501"/>
          </a:xfrm>
          <a:prstGeom prst="rect">
            <a:avLst/>
          </a:prstGeom>
          <a:noFill/>
          <a:ln>
            <a:noFill/>
          </a:ln>
        </p:spPr>
      </p:pic>
      <p:sp>
        <p:nvSpPr>
          <p:cNvPr id="252" name="Google Shape;252;p38"/>
          <p:cNvSpPr txBox="1"/>
          <p:nvPr/>
        </p:nvSpPr>
        <p:spPr>
          <a:xfrm>
            <a:off x="47928" y="3912683"/>
            <a:ext cx="10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9900"/>
                </a:solidFill>
                <a:latin typeface="IBM Plex Sans"/>
                <a:ea typeface="IBM Plex Sans"/>
                <a:cs typeface="IBM Plex Sans"/>
                <a:sym typeface="IBM Plex Sans"/>
              </a:rPr>
              <a:t>UHG</a:t>
            </a:r>
            <a:endParaRPr b="1">
              <a:solidFill>
                <a:srgbClr val="FF9900"/>
              </a:solidFill>
              <a:latin typeface="IBM Plex Sans"/>
              <a:ea typeface="IBM Plex Sans"/>
              <a:cs typeface="IBM Plex Sans"/>
              <a:sym typeface="IBM Plex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pic>
        <p:nvPicPr>
          <p:cNvPr id="257" name="Google Shape;257;p39"/>
          <p:cNvPicPr preferRelativeResize="0"/>
          <p:nvPr/>
        </p:nvPicPr>
        <p:blipFill rotWithShape="1">
          <a:blip r:embed="rId3">
            <a:alphaModFix/>
          </a:blip>
          <a:srcRect b="0" l="0" r="0" t="0"/>
          <a:stretch/>
        </p:blipFill>
        <p:spPr>
          <a:xfrm>
            <a:off x="0" y="0"/>
            <a:ext cx="9144003" cy="5143501"/>
          </a:xfrm>
          <a:prstGeom prst="rect">
            <a:avLst/>
          </a:prstGeom>
          <a:noFill/>
          <a:ln>
            <a:noFill/>
          </a:ln>
        </p:spPr>
      </p:pic>
      <p:pic>
        <p:nvPicPr>
          <p:cNvPr id="258" name="Google Shape;258;p39"/>
          <p:cNvPicPr preferRelativeResize="0"/>
          <p:nvPr/>
        </p:nvPicPr>
        <p:blipFill rotWithShape="1">
          <a:blip r:embed="rId4">
            <a:alphaModFix/>
          </a:blip>
          <a:srcRect b="0" l="15367" r="8" t="0"/>
          <a:stretch/>
        </p:blipFill>
        <p:spPr>
          <a:xfrm>
            <a:off x="1405677" y="0"/>
            <a:ext cx="7738325" cy="5143500"/>
          </a:xfrm>
          <a:prstGeom prst="rect">
            <a:avLst/>
          </a:prstGeom>
          <a:noFill/>
          <a:ln>
            <a:noFill/>
          </a:ln>
        </p:spPr>
      </p:pic>
      <p:sp>
        <p:nvSpPr>
          <p:cNvPr id="259" name="Google Shape;259;p39"/>
          <p:cNvSpPr txBox="1"/>
          <p:nvPr/>
        </p:nvSpPr>
        <p:spPr>
          <a:xfrm>
            <a:off x="47928" y="3912683"/>
            <a:ext cx="100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FF9900"/>
                </a:solidFill>
                <a:latin typeface="IBM Plex Sans"/>
                <a:ea typeface="IBM Plex Sans"/>
                <a:cs typeface="IBM Plex Sans"/>
                <a:sym typeface="IBM Plex Sans"/>
              </a:rPr>
              <a:t>UHG</a:t>
            </a:r>
            <a:endParaRPr b="1">
              <a:solidFill>
                <a:srgbClr val="FF9900"/>
              </a:solidFill>
              <a:latin typeface="IBM Plex Sans"/>
              <a:ea typeface="IBM Plex Sans"/>
              <a:cs typeface="IBM Plex Sans"/>
              <a:sym typeface="IBM Plex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3" name="Shape 263"/>
        <p:cNvGrpSpPr/>
        <p:nvPr/>
      </p:nvGrpSpPr>
      <p:grpSpPr>
        <a:xfrm>
          <a:off x="0" y="0"/>
          <a:ext cx="0" cy="0"/>
          <a:chOff x="0" y="0"/>
          <a:chExt cx="0" cy="0"/>
        </a:xfrm>
      </p:grpSpPr>
      <p:sp>
        <p:nvSpPr>
          <p:cNvPr id="264" name="Google Shape;264;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Results // </a:t>
            </a:r>
            <a:r>
              <a:rPr lang="en">
                <a:solidFill>
                  <a:srgbClr val="0000FF"/>
                </a:solidFill>
              </a:rPr>
              <a:t>Sexualised</a:t>
            </a:r>
            <a:r>
              <a:rPr lang="en">
                <a:solidFill>
                  <a:srgbClr val="0000FF"/>
                </a:solidFill>
              </a:rPr>
              <a:t> images of war</a:t>
            </a:r>
            <a:endParaRPr>
              <a:solidFill>
                <a:srgbClr val="0000FF"/>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65" name="Google Shape;265;p40"/>
          <p:cNvSpPr txBox="1"/>
          <p:nvPr>
            <p:ph idx="1" type="body"/>
          </p:nvPr>
        </p:nvSpPr>
        <p:spPr>
          <a:xfrm>
            <a:off x="311700" y="1152475"/>
            <a:ext cx="69642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u="sng">
                <a:solidFill>
                  <a:schemeClr val="dk1"/>
                </a:solidFill>
                <a:latin typeface="IBM Plex Sans"/>
                <a:ea typeface="IBM Plex Sans"/>
                <a:cs typeface="IBM Plex Sans"/>
                <a:sym typeface="IBM Plex Sans"/>
              </a:rPr>
              <a:t>Result 1: </a:t>
            </a:r>
            <a:r>
              <a:rPr lang="en" sz="1400">
                <a:solidFill>
                  <a:schemeClr val="dk1"/>
                </a:solidFill>
                <a:latin typeface="IBM Plex Sans"/>
                <a:ea typeface="IBM Plex Sans"/>
                <a:cs typeface="IBM Plex Sans"/>
                <a:sym typeface="IBM Plex Sans"/>
              </a:rPr>
              <a:t>The three variations of sexualised women, the dominatrices, the innocents, the ‘cuties’*..*Due to GDPR concerns and ethical implications of this research on explicit contents on 4chan, the cuties will not be addressed in this presentation.</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rPr lang="en" sz="1400" u="sng">
                <a:solidFill>
                  <a:schemeClr val="dk1"/>
                </a:solidFill>
                <a:latin typeface="IBM Plex Sans"/>
                <a:ea typeface="IBM Plex Sans"/>
                <a:cs typeface="IBM Plex Sans"/>
                <a:sym typeface="IBM Plex Sans"/>
              </a:rPr>
              <a:t>Result 2:</a:t>
            </a:r>
            <a:r>
              <a:rPr lang="en" sz="1400">
                <a:solidFill>
                  <a:schemeClr val="dk1"/>
                </a:solidFill>
                <a:latin typeface="IBM Plex Sans"/>
                <a:ea typeface="IBM Plex Sans"/>
                <a:cs typeface="IBM Plex Sans"/>
                <a:sym typeface="IBM Plex Sans"/>
              </a:rPr>
              <a:t> Although textual analysis last week found broad similarities in political positioning, image analysis reveals more distinction. Pro-Russian posts anthropomorphise weaponry and territory as anime girls, and the war as an act of sexual violence and humiliation.</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rPr lang="en" sz="1400" u="sng">
                <a:solidFill>
                  <a:schemeClr val="dk1"/>
                </a:solidFill>
                <a:latin typeface="IBM Plex Sans"/>
                <a:ea typeface="IBM Plex Sans"/>
                <a:cs typeface="IBM Plex Sans"/>
                <a:sym typeface="IBM Plex Sans"/>
              </a:rPr>
              <a:t>Result 3:</a:t>
            </a:r>
            <a:r>
              <a:rPr lang="en" sz="1400">
                <a:solidFill>
                  <a:schemeClr val="dk1"/>
                </a:solidFill>
                <a:latin typeface="IBM Plex Sans"/>
                <a:ea typeface="IBM Plex Sans"/>
                <a:cs typeface="IBM Plex Sans"/>
                <a:sym typeface="IBM Plex Sans"/>
              </a:rPr>
              <a:t> While there is a lack of visible masculinity displayed on neither /chug/ and /uhg/, the sexualised images of women are created wholly in a male gaze and support male fandomisation of the war.</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1600"/>
              </a:spcAft>
              <a:buNone/>
            </a:pPr>
            <a:r>
              <a:t/>
            </a:r>
            <a:endParaRPr sz="1400">
              <a:solidFill>
                <a:schemeClr val="dk1"/>
              </a:solidFill>
              <a:latin typeface="IBM Plex Sans"/>
              <a:ea typeface="IBM Plex Sans"/>
              <a:cs typeface="IBM Plex Sans"/>
              <a:sym typeface="IBM Plex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9" name="Shape 269"/>
        <p:cNvGrpSpPr/>
        <p:nvPr/>
      </p:nvGrpSpPr>
      <p:grpSpPr>
        <a:xfrm>
          <a:off x="0" y="0"/>
          <a:ext cx="0" cy="0"/>
          <a:chOff x="0" y="0"/>
          <a:chExt cx="0" cy="0"/>
        </a:xfrm>
      </p:grpSpPr>
      <p:sp>
        <p:nvSpPr>
          <p:cNvPr id="270" name="Google Shape;270;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Conclusion</a:t>
            </a:r>
            <a:endParaRPr b="1">
              <a:solidFill>
                <a:srgbClr val="0000FF"/>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1" name="Google Shape;271;p41"/>
          <p:cNvSpPr txBox="1"/>
          <p:nvPr>
            <p:ph idx="1" type="body"/>
          </p:nvPr>
        </p:nvSpPr>
        <p:spPr>
          <a:xfrm>
            <a:off x="311700" y="1152475"/>
            <a:ext cx="7763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latin typeface="IBM Plex Sans"/>
                <a:ea typeface="IBM Plex Sans"/>
                <a:cs typeface="IBM Plex Sans"/>
                <a:sym typeface="IBM Plex Sans"/>
              </a:rPr>
              <a:t>Rapid iteration of methodological approaches in a collaborative setting allowed us to combine the affordances of digital and human methods to ‘make sense’ of a large and intentionally confusing, even disorienting dataset.</a:t>
            </a:r>
            <a:endParaRPr sz="13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rPr b="1" lang="en">
                <a:solidFill>
                  <a:schemeClr val="dk1"/>
                </a:solidFill>
                <a:latin typeface="IBM Plex Sans"/>
                <a:ea typeface="IBM Plex Sans"/>
                <a:cs typeface="IBM Plex Sans"/>
                <a:sym typeface="IBM Plex Sans"/>
              </a:rPr>
              <a:t>Limitations</a:t>
            </a:r>
            <a:endParaRPr b="1">
              <a:solidFill>
                <a:schemeClr val="dk1"/>
              </a:solidFill>
              <a:latin typeface="IBM Plex Sans"/>
              <a:ea typeface="IBM Plex Sans"/>
              <a:cs typeface="IBM Plex Sans"/>
              <a:sym typeface="IBM Plex Sans"/>
            </a:endParaRPr>
          </a:p>
          <a:p>
            <a:pPr indent="-311150" lvl="0" marL="457200" rtl="0" algn="l">
              <a:spcBef>
                <a:spcPts val="1600"/>
              </a:spcBef>
              <a:spcAft>
                <a:spcPts val="0"/>
              </a:spcAft>
              <a:buClr>
                <a:schemeClr val="dk1"/>
              </a:buClr>
              <a:buSzPts val="1300"/>
              <a:buFont typeface="IBM Plex Sans"/>
              <a:buChar char="●"/>
            </a:pPr>
            <a:r>
              <a:rPr lang="en" sz="1300">
                <a:solidFill>
                  <a:schemeClr val="dk1"/>
                </a:solidFill>
                <a:latin typeface="IBM Plex Sans"/>
                <a:ea typeface="IBM Plex Sans"/>
                <a:cs typeface="IBM Plex Sans"/>
                <a:sym typeface="IBM Plex Sans"/>
              </a:rPr>
              <a:t>Image material size limitation </a:t>
            </a:r>
            <a:endParaRPr sz="1300">
              <a:solidFill>
                <a:schemeClr val="dk1"/>
              </a:solidFill>
              <a:latin typeface="IBM Plex Sans"/>
              <a:ea typeface="IBM Plex Sans"/>
              <a:cs typeface="IBM Plex Sans"/>
              <a:sym typeface="IBM Plex Sans"/>
            </a:endParaRPr>
          </a:p>
          <a:p>
            <a:pPr indent="-311150" lvl="0" marL="457200" rtl="0" algn="l">
              <a:spcBef>
                <a:spcPts val="0"/>
              </a:spcBef>
              <a:spcAft>
                <a:spcPts val="0"/>
              </a:spcAft>
              <a:buClr>
                <a:schemeClr val="dk1"/>
              </a:buClr>
              <a:buSzPts val="1300"/>
              <a:buFont typeface="IBM Plex Sans"/>
              <a:buChar char="●"/>
            </a:pPr>
            <a:r>
              <a:rPr lang="en" sz="1300">
                <a:solidFill>
                  <a:schemeClr val="dk1"/>
                </a:solidFill>
                <a:latin typeface="IBM Plex Sans"/>
                <a:ea typeface="IBM Plex Sans"/>
                <a:cs typeface="IBM Plex Sans"/>
                <a:sym typeface="IBM Plex Sans"/>
              </a:rPr>
              <a:t>Ethical implications</a:t>
            </a:r>
            <a:endParaRPr sz="1300">
              <a:solidFill>
                <a:schemeClr val="dk1"/>
              </a:solidFill>
              <a:latin typeface="IBM Plex Sans"/>
              <a:ea typeface="IBM Plex Sans"/>
              <a:cs typeface="IBM Plex Sans"/>
              <a:sym typeface="IBM Plex Sans"/>
            </a:endParaRPr>
          </a:p>
          <a:p>
            <a:pPr indent="-311150" lvl="0" marL="457200" rtl="0" algn="l">
              <a:spcBef>
                <a:spcPts val="0"/>
              </a:spcBef>
              <a:spcAft>
                <a:spcPts val="0"/>
              </a:spcAft>
              <a:buClr>
                <a:schemeClr val="dk1"/>
              </a:buClr>
              <a:buSzPts val="1300"/>
              <a:buFont typeface="IBM Plex Sans"/>
              <a:buChar char="●"/>
            </a:pPr>
            <a:r>
              <a:rPr lang="en" sz="1300">
                <a:solidFill>
                  <a:schemeClr val="dk1"/>
                </a:solidFill>
                <a:latin typeface="IBM Plex Sans"/>
                <a:ea typeface="IBM Plex Sans"/>
                <a:cs typeface="IBM Plex Sans"/>
                <a:sym typeface="IBM Plex Sans"/>
              </a:rPr>
              <a:t>Remixed images exceedingly hard to follow</a:t>
            </a:r>
            <a:endParaRPr sz="13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rPr b="1" lang="en">
                <a:solidFill>
                  <a:schemeClr val="dk1"/>
                </a:solidFill>
                <a:latin typeface="IBM Plex Sans"/>
                <a:ea typeface="IBM Plex Sans"/>
                <a:cs typeface="IBM Plex Sans"/>
                <a:sym typeface="IBM Plex Sans"/>
              </a:rPr>
              <a:t>Future research</a:t>
            </a:r>
            <a:endParaRPr b="1">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rPr lang="en" sz="1300">
                <a:solidFill>
                  <a:schemeClr val="dk1"/>
                </a:solidFill>
                <a:latin typeface="IBM Plex Sans"/>
                <a:ea typeface="IBM Plex Sans"/>
                <a:cs typeface="IBM Plex Sans"/>
                <a:sym typeface="IBM Plex Sans"/>
              </a:rPr>
              <a:t>Future paths should follow even more deeply 1) the friction between exogenous geographical-specific identities and endogenous de-territorialized community identities and 2) the organizational structures of /chug/ and the fidelity of their image vernacular.  </a:t>
            </a:r>
            <a:endParaRPr sz="13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u="sng">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1600"/>
              </a:spcAft>
              <a:buNone/>
            </a:pPr>
            <a:r>
              <a:t/>
            </a:r>
            <a:endParaRPr sz="1400">
              <a:solidFill>
                <a:schemeClr val="dk1"/>
              </a:solidFill>
              <a:latin typeface="IBM Plex Sans"/>
              <a:ea typeface="IBM Plex Sans"/>
              <a:cs typeface="IBM Plex Sans"/>
              <a:sym typeface="IBM Plex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2" name="Shape 72"/>
        <p:cNvGrpSpPr/>
        <p:nvPr/>
      </p:nvGrpSpPr>
      <p:grpSpPr>
        <a:xfrm>
          <a:off x="0" y="0"/>
          <a:ext cx="0" cy="0"/>
          <a:chOff x="0" y="0"/>
          <a:chExt cx="0" cy="0"/>
        </a:xfrm>
      </p:grpSpPr>
      <p:sp>
        <p:nvSpPr>
          <p:cNvPr id="73" name="Google Shape;73;p15"/>
          <p:cNvSpPr txBox="1"/>
          <p:nvPr>
            <p:ph idx="1" type="body"/>
          </p:nvPr>
        </p:nvSpPr>
        <p:spPr>
          <a:xfrm>
            <a:off x="311700" y="1152475"/>
            <a:ext cx="6133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IBM Plex Sans"/>
                <a:ea typeface="IBM Plex Sans"/>
                <a:cs typeface="IBM Plex Sans"/>
                <a:sym typeface="IBM Plex Sans"/>
              </a:rPr>
              <a:t>In </a:t>
            </a:r>
            <a:r>
              <a:rPr lang="en" sz="1600" u="sng">
                <a:solidFill>
                  <a:schemeClr val="dk1"/>
                </a:solidFill>
                <a:latin typeface="IBM Plex Sans"/>
                <a:ea typeface="IBM Plex Sans"/>
                <a:cs typeface="IBM Plex Sans"/>
                <a:sym typeface="IBM Plex Sans"/>
              </a:rPr>
              <a:t>week one</a:t>
            </a:r>
            <a:r>
              <a:rPr lang="en" sz="1600">
                <a:solidFill>
                  <a:schemeClr val="dk1"/>
                </a:solidFill>
                <a:latin typeface="IBM Plex Sans"/>
                <a:ea typeface="IBM Plex Sans"/>
                <a:cs typeface="IBM Plex Sans"/>
                <a:sym typeface="IBM Plex Sans"/>
              </a:rPr>
              <a:t>, this project investigated two competing 4chan groups (/uhg/ and /chug/). The two threads fandomize the Ukrainian war through anthropomorphising and fictionalising nations and militaries in the form of memes. </a:t>
            </a:r>
            <a:endParaRPr sz="1600">
              <a:solidFill>
                <a:schemeClr val="dk1"/>
              </a:solidFill>
              <a:latin typeface="IBM Plex Sans"/>
              <a:ea typeface="IBM Plex Sans"/>
              <a:cs typeface="IBM Plex Sans"/>
              <a:sym typeface="IBM Plex Sans"/>
            </a:endParaRPr>
          </a:p>
          <a:p>
            <a:pPr indent="0" lvl="0" marL="0" rtl="0" algn="l">
              <a:spcBef>
                <a:spcPts val="1600"/>
              </a:spcBef>
              <a:spcAft>
                <a:spcPts val="1600"/>
              </a:spcAft>
              <a:buNone/>
            </a:pPr>
            <a:r>
              <a:rPr lang="en" sz="1600">
                <a:solidFill>
                  <a:schemeClr val="dk1"/>
                </a:solidFill>
                <a:latin typeface="IBM Plex Sans"/>
                <a:ea typeface="IBM Plex Sans"/>
                <a:cs typeface="IBM Plex Sans"/>
                <a:sym typeface="IBM Plex Sans"/>
              </a:rPr>
              <a:t>There is a lack in the differential political positioning of the threads. Their sensemaking is antisemitic in nature. The differences are more stylistic than substantial.</a:t>
            </a:r>
            <a:endParaRPr sz="1600">
              <a:solidFill>
                <a:schemeClr val="dk1"/>
              </a:solidFill>
              <a:latin typeface="IBM Plex Sans"/>
              <a:ea typeface="IBM Plex Sans"/>
              <a:cs typeface="IBM Plex Sans"/>
              <a:sym typeface="IBM Plex Sans"/>
            </a:endParaRPr>
          </a:p>
        </p:txBody>
      </p:sp>
      <p:sp>
        <p:nvSpPr>
          <p:cNvPr id="74" name="Google Shape;74;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Introduction</a:t>
            </a:r>
            <a:endParaRPr b="1">
              <a:solidFill>
                <a:srgbClr val="0000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5" name="Shape 275"/>
        <p:cNvGrpSpPr/>
        <p:nvPr/>
      </p:nvGrpSpPr>
      <p:grpSpPr>
        <a:xfrm>
          <a:off x="0" y="0"/>
          <a:ext cx="0" cy="0"/>
          <a:chOff x="0" y="0"/>
          <a:chExt cx="0" cy="0"/>
        </a:xfrm>
      </p:grpSpPr>
      <p:sp>
        <p:nvSpPr>
          <p:cNvPr id="276" name="Google Shape;276;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Main Takeaway</a:t>
            </a:r>
            <a:endParaRPr b="1">
              <a:solidFill>
                <a:srgbClr val="0000FF"/>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7" name="Google Shape;277;p42"/>
          <p:cNvSpPr txBox="1"/>
          <p:nvPr>
            <p:ph idx="1" type="body"/>
          </p:nvPr>
        </p:nvSpPr>
        <p:spPr>
          <a:xfrm>
            <a:off x="311700" y="1152475"/>
            <a:ext cx="7763100" cy="3416400"/>
          </a:xfrm>
          <a:prstGeom prst="rect">
            <a:avLst/>
          </a:prstGeom>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IBM Plex Sans"/>
              <a:buChar char="●"/>
            </a:pPr>
            <a:r>
              <a:rPr lang="en" sz="1700">
                <a:solidFill>
                  <a:schemeClr val="dk1"/>
                </a:solidFill>
                <a:latin typeface="IBM Plex Sans"/>
                <a:ea typeface="IBM Plex Sans"/>
                <a:cs typeface="IBM Plex Sans"/>
                <a:sym typeface="IBM Plex Sans"/>
              </a:rPr>
              <a:t>National and political identity being contested and defended</a:t>
            </a:r>
            <a:br>
              <a:rPr lang="en" sz="1700">
                <a:solidFill>
                  <a:schemeClr val="dk1"/>
                </a:solidFill>
                <a:latin typeface="IBM Plex Sans"/>
                <a:ea typeface="IBM Plex Sans"/>
                <a:cs typeface="IBM Plex Sans"/>
                <a:sym typeface="IBM Plex Sans"/>
              </a:rPr>
            </a:br>
            <a:endParaRPr sz="1700">
              <a:solidFill>
                <a:schemeClr val="dk1"/>
              </a:solidFill>
              <a:latin typeface="IBM Plex Sans"/>
              <a:ea typeface="IBM Plex Sans"/>
              <a:cs typeface="IBM Plex Sans"/>
              <a:sym typeface="IBM Plex Sans"/>
            </a:endParaRPr>
          </a:p>
          <a:p>
            <a:pPr indent="-336550" lvl="0" marL="457200" rtl="0" algn="l">
              <a:spcBef>
                <a:spcPts val="0"/>
              </a:spcBef>
              <a:spcAft>
                <a:spcPts val="0"/>
              </a:spcAft>
              <a:buClr>
                <a:schemeClr val="dk1"/>
              </a:buClr>
              <a:buSzPts val="1700"/>
              <a:buFont typeface="IBM Plex Sans"/>
              <a:buChar char="●"/>
            </a:pPr>
            <a:r>
              <a:rPr lang="en" sz="1700">
                <a:solidFill>
                  <a:schemeClr val="dk1"/>
                </a:solidFill>
                <a:latin typeface="IBM Plex Sans"/>
                <a:ea typeface="IBM Plex Sans"/>
                <a:cs typeface="IBM Plex Sans"/>
                <a:sym typeface="IBM Plex Sans"/>
              </a:rPr>
              <a:t>Flag jingoism and semiotic signalling</a:t>
            </a:r>
            <a:br>
              <a:rPr lang="en" sz="1700">
                <a:solidFill>
                  <a:schemeClr val="dk1"/>
                </a:solidFill>
                <a:latin typeface="IBM Plex Sans"/>
                <a:ea typeface="IBM Plex Sans"/>
                <a:cs typeface="IBM Plex Sans"/>
                <a:sym typeface="IBM Plex Sans"/>
              </a:rPr>
            </a:br>
            <a:endParaRPr sz="1700">
              <a:solidFill>
                <a:schemeClr val="dk1"/>
              </a:solidFill>
              <a:latin typeface="IBM Plex Sans"/>
              <a:ea typeface="IBM Plex Sans"/>
              <a:cs typeface="IBM Plex Sans"/>
              <a:sym typeface="IBM Plex Sans"/>
            </a:endParaRPr>
          </a:p>
          <a:p>
            <a:pPr indent="-336550" lvl="0" marL="457200" rtl="0" algn="l">
              <a:spcBef>
                <a:spcPts val="0"/>
              </a:spcBef>
              <a:spcAft>
                <a:spcPts val="0"/>
              </a:spcAft>
              <a:buClr>
                <a:schemeClr val="dk1"/>
              </a:buClr>
              <a:buSzPts val="1700"/>
              <a:buFont typeface="IBM Plex Sans"/>
              <a:buChar char="●"/>
            </a:pPr>
            <a:r>
              <a:rPr lang="en" sz="1700">
                <a:solidFill>
                  <a:schemeClr val="dk1"/>
                </a:solidFill>
                <a:latin typeface="IBM Plex Sans"/>
                <a:ea typeface="IBM Plex Sans"/>
                <a:cs typeface="IBM Plex Sans"/>
                <a:sym typeface="IBM Plex Sans"/>
              </a:rPr>
              <a:t>‘Woman-as-war terrain’</a:t>
            </a:r>
            <a:endParaRPr sz="13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u="sng">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t/>
            </a:r>
            <a:endParaRPr sz="1400">
              <a:solidFill>
                <a:schemeClr val="dk1"/>
              </a:solidFill>
              <a:latin typeface="IBM Plex Sans"/>
              <a:ea typeface="IBM Plex Sans"/>
              <a:cs typeface="IBM Plex Sans"/>
              <a:sym typeface="IBM Plex Sans"/>
            </a:endParaRPr>
          </a:p>
          <a:p>
            <a:pPr indent="0" lvl="0" marL="0" rtl="0" algn="l">
              <a:spcBef>
                <a:spcPts val="1600"/>
              </a:spcBef>
              <a:spcAft>
                <a:spcPts val="1600"/>
              </a:spcAft>
              <a:buNone/>
            </a:pPr>
            <a:r>
              <a:t/>
            </a:r>
            <a:endParaRPr sz="1400">
              <a:solidFill>
                <a:schemeClr val="dk1"/>
              </a:solidFill>
              <a:latin typeface="IBM Plex Sans"/>
              <a:ea typeface="IBM Plex Sans"/>
              <a:cs typeface="IBM Plex Sans"/>
              <a:sym typeface="IBM Plex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p43"/>
          <p:cNvPicPr preferRelativeResize="0"/>
          <p:nvPr/>
        </p:nvPicPr>
        <p:blipFill>
          <a:blip r:embed="rId3">
            <a:alphaModFix/>
          </a:blip>
          <a:stretch>
            <a:fillRect/>
          </a:stretch>
        </p:blipFill>
        <p:spPr>
          <a:xfrm>
            <a:off x="1712050" y="665125"/>
            <a:ext cx="5719900" cy="3813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 name="Shape 78"/>
        <p:cNvGrpSpPr/>
        <p:nvPr/>
      </p:nvGrpSpPr>
      <p:grpSpPr>
        <a:xfrm>
          <a:off x="0" y="0"/>
          <a:ext cx="0" cy="0"/>
          <a:chOff x="0" y="0"/>
          <a:chExt cx="0" cy="0"/>
        </a:xfrm>
      </p:grpSpPr>
      <p:sp>
        <p:nvSpPr>
          <p:cNvPr id="79" name="Google Shape;79;p16"/>
          <p:cNvSpPr txBox="1"/>
          <p:nvPr>
            <p:ph idx="1" type="body"/>
          </p:nvPr>
        </p:nvSpPr>
        <p:spPr>
          <a:xfrm>
            <a:off x="311700" y="1152475"/>
            <a:ext cx="6133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600" u="sng">
                <a:solidFill>
                  <a:schemeClr val="dk1"/>
                </a:solidFill>
                <a:latin typeface="IBM Plex Sans SemiBold"/>
                <a:ea typeface="IBM Plex Sans SemiBold"/>
                <a:cs typeface="IBM Plex Sans SemiBold"/>
                <a:sym typeface="IBM Plex Sans SemiBold"/>
              </a:rPr>
              <a:t>Main goals:</a:t>
            </a:r>
            <a:r>
              <a:rPr lang="en" sz="1600">
                <a:solidFill>
                  <a:schemeClr val="dk1"/>
                </a:solidFill>
                <a:latin typeface="IBM Plex Sans SemiBold"/>
                <a:ea typeface="IBM Plex Sans SemiBold"/>
                <a:cs typeface="IBM Plex Sans SemiBold"/>
                <a:sym typeface="IBM Plex Sans SemiBold"/>
              </a:rPr>
              <a:t> </a:t>
            </a:r>
            <a:r>
              <a:rPr lang="en" sz="1600">
                <a:solidFill>
                  <a:schemeClr val="dk1"/>
                </a:solidFill>
                <a:latin typeface="IBM Plex Sans"/>
                <a:ea typeface="IBM Plex Sans"/>
                <a:cs typeface="IBM Plex Sans"/>
                <a:sym typeface="IBM Plex Sans"/>
              </a:rPr>
              <a:t>Playing with visual methods and narrative analysis - rapid cycling between quantitative and qualitative approaches to optimise the interaction between methodological approaches.</a:t>
            </a:r>
            <a:endParaRPr sz="1600">
              <a:solidFill>
                <a:schemeClr val="dk1"/>
              </a:solidFill>
              <a:latin typeface="IBM Plex Sans"/>
              <a:ea typeface="IBM Plex Sans"/>
              <a:cs typeface="IBM Plex Sans"/>
              <a:sym typeface="IBM Plex Sans"/>
            </a:endParaRPr>
          </a:p>
          <a:p>
            <a:pPr indent="0" lvl="0" marL="0" rtl="0" algn="l">
              <a:spcBef>
                <a:spcPts val="1600"/>
              </a:spcBef>
              <a:spcAft>
                <a:spcPts val="1600"/>
              </a:spcAft>
              <a:buClr>
                <a:schemeClr val="dk1"/>
              </a:buClr>
              <a:buSzPts val="1100"/>
              <a:buFont typeface="Arial"/>
              <a:buNone/>
            </a:pPr>
            <a:r>
              <a:rPr lang="en" sz="1600" u="sng">
                <a:solidFill>
                  <a:schemeClr val="dk1"/>
                </a:solidFill>
                <a:latin typeface="IBM Plex Sans SemiBold"/>
                <a:ea typeface="IBM Plex Sans SemiBold"/>
                <a:cs typeface="IBM Plex Sans SemiBold"/>
                <a:sym typeface="IBM Plex Sans SemiBold"/>
              </a:rPr>
              <a:t>Relevance:</a:t>
            </a:r>
            <a:r>
              <a:rPr lang="en" sz="1600">
                <a:solidFill>
                  <a:schemeClr val="dk1"/>
                </a:solidFill>
                <a:latin typeface="IBM Plex Sans SemiBold"/>
                <a:ea typeface="IBM Plex Sans SemiBold"/>
                <a:cs typeface="IBM Plex Sans SemiBold"/>
                <a:sym typeface="IBM Plex Sans SemiBold"/>
              </a:rPr>
              <a:t> </a:t>
            </a:r>
            <a:r>
              <a:rPr lang="en" sz="1600">
                <a:solidFill>
                  <a:schemeClr val="dk1"/>
                </a:solidFill>
                <a:latin typeface="IBM Plex Sans"/>
                <a:ea typeface="IBM Plex Sans"/>
                <a:cs typeface="IBM Plex Sans"/>
                <a:sym typeface="IBM Plex Sans"/>
              </a:rPr>
              <a:t>The domain limitations and affordances of digital and human methods, and approaches to leveraging both, further knowledge generation</a:t>
            </a:r>
            <a:endParaRPr sz="1600">
              <a:solidFill>
                <a:schemeClr val="dk1"/>
              </a:solidFill>
              <a:latin typeface="IBM Plex Sans"/>
              <a:ea typeface="IBM Plex Sans"/>
              <a:cs typeface="IBM Plex Sans"/>
              <a:sym typeface="IBM Plex Sans"/>
            </a:endParaRPr>
          </a:p>
        </p:txBody>
      </p:sp>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FF"/>
                </a:solidFill>
              </a:rPr>
              <a:t>Main Goals</a:t>
            </a:r>
            <a:endParaRPr b="1">
              <a:solidFill>
                <a:srgbClr val="0000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4" name="Shape 84"/>
        <p:cNvGrpSpPr/>
        <p:nvPr/>
      </p:nvGrpSpPr>
      <p:grpSpPr>
        <a:xfrm>
          <a:off x="0" y="0"/>
          <a:ext cx="0" cy="0"/>
          <a:chOff x="0" y="0"/>
          <a:chExt cx="0" cy="0"/>
        </a:xfrm>
      </p:grpSpPr>
      <p:pic>
        <p:nvPicPr>
          <p:cNvPr id="85" name="Google Shape;85;p17"/>
          <p:cNvPicPr preferRelativeResize="0"/>
          <p:nvPr/>
        </p:nvPicPr>
        <p:blipFill rotWithShape="1">
          <a:blip r:embed="rId3">
            <a:alphaModFix/>
          </a:blip>
          <a:srcRect b="12288" l="19980" r="0" t="0"/>
          <a:stretch/>
        </p:blipFill>
        <p:spPr>
          <a:xfrm>
            <a:off x="4866125" y="0"/>
            <a:ext cx="3070749" cy="4511448"/>
          </a:xfrm>
          <a:prstGeom prst="rect">
            <a:avLst/>
          </a:prstGeom>
          <a:noFill/>
          <a:ln>
            <a:noFill/>
          </a:ln>
        </p:spPr>
      </p:pic>
      <p:pic>
        <p:nvPicPr>
          <p:cNvPr id="86" name="Google Shape;86;p17"/>
          <p:cNvPicPr preferRelativeResize="0"/>
          <p:nvPr/>
        </p:nvPicPr>
        <p:blipFill rotWithShape="1">
          <a:blip r:embed="rId4">
            <a:alphaModFix amt="27000"/>
          </a:blip>
          <a:srcRect b="28005" l="12549" r="0" t="0"/>
          <a:stretch/>
        </p:blipFill>
        <p:spPr>
          <a:xfrm>
            <a:off x="4713025" y="621925"/>
            <a:ext cx="3689324" cy="4075325"/>
          </a:xfrm>
          <a:prstGeom prst="rect">
            <a:avLst/>
          </a:prstGeom>
          <a:noFill/>
          <a:ln>
            <a:noFill/>
          </a:ln>
        </p:spPr>
      </p:pic>
      <p:pic>
        <p:nvPicPr>
          <p:cNvPr id="87" name="Google Shape;87;p17"/>
          <p:cNvPicPr preferRelativeResize="0"/>
          <p:nvPr/>
        </p:nvPicPr>
        <p:blipFill rotWithShape="1">
          <a:blip r:embed="rId5">
            <a:alphaModFix amt="77000"/>
          </a:blip>
          <a:srcRect b="28191" l="13449" r="0" t="0"/>
          <a:stretch/>
        </p:blipFill>
        <p:spPr>
          <a:xfrm>
            <a:off x="4713025" y="74575"/>
            <a:ext cx="3615275" cy="4622675"/>
          </a:xfrm>
          <a:prstGeom prst="rect">
            <a:avLst/>
          </a:prstGeom>
          <a:noFill/>
          <a:ln>
            <a:noFill/>
          </a:ln>
        </p:spPr>
      </p:pic>
      <p:pic>
        <p:nvPicPr>
          <p:cNvPr id="88" name="Google Shape;88;p17"/>
          <p:cNvPicPr preferRelativeResize="0"/>
          <p:nvPr/>
        </p:nvPicPr>
        <p:blipFill rotWithShape="1">
          <a:blip r:embed="rId6">
            <a:alphaModFix amt="39000"/>
          </a:blip>
          <a:srcRect b="28667" l="17105" r="10598" t="7908"/>
          <a:stretch/>
        </p:blipFill>
        <p:spPr>
          <a:xfrm rot="384921">
            <a:off x="4887575" y="1023750"/>
            <a:ext cx="2458251" cy="3262101"/>
          </a:xfrm>
          <a:prstGeom prst="rect">
            <a:avLst/>
          </a:prstGeom>
          <a:noFill/>
          <a:ln>
            <a:noFill/>
          </a:ln>
        </p:spPr>
      </p:pic>
      <p:pic>
        <p:nvPicPr>
          <p:cNvPr id="89" name="Google Shape;89;p17"/>
          <p:cNvPicPr preferRelativeResize="0"/>
          <p:nvPr/>
        </p:nvPicPr>
        <p:blipFill>
          <a:blip r:embed="rId7">
            <a:alphaModFix amt="37000"/>
          </a:blip>
          <a:stretch>
            <a:fillRect/>
          </a:stretch>
        </p:blipFill>
        <p:spPr>
          <a:xfrm>
            <a:off x="4956825" y="873175"/>
            <a:ext cx="2862025" cy="3515400"/>
          </a:xfrm>
          <a:prstGeom prst="rect">
            <a:avLst/>
          </a:prstGeom>
          <a:noFill/>
          <a:ln>
            <a:noFill/>
          </a:ln>
        </p:spPr>
      </p:pic>
      <p:pic>
        <p:nvPicPr>
          <p:cNvPr id="90" name="Google Shape;90;p17"/>
          <p:cNvPicPr preferRelativeResize="0"/>
          <p:nvPr/>
        </p:nvPicPr>
        <p:blipFill rotWithShape="1">
          <a:blip r:embed="rId8">
            <a:alphaModFix amt="32000"/>
          </a:blip>
          <a:srcRect b="14741" l="3344" r="0" t="0"/>
          <a:stretch/>
        </p:blipFill>
        <p:spPr>
          <a:xfrm>
            <a:off x="4646050" y="311875"/>
            <a:ext cx="2932800" cy="4385374"/>
          </a:xfrm>
          <a:prstGeom prst="rect">
            <a:avLst/>
          </a:prstGeom>
          <a:noFill/>
          <a:ln>
            <a:noFill/>
          </a:ln>
        </p:spPr>
      </p:pic>
      <p:pic>
        <p:nvPicPr>
          <p:cNvPr id="91" name="Google Shape;91;p17"/>
          <p:cNvPicPr preferRelativeResize="0"/>
          <p:nvPr/>
        </p:nvPicPr>
        <p:blipFill>
          <a:blip r:embed="rId9">
            <a:alphaModFix amt="26000"/>
          </a:blip>
          <a:stretch>
            <a:fillRect/>
          </a:stretch>
        </p:blipFill>
        <p:spPr>
          <a:xfrm>
            <a:off x="4572002" y="385700"/>
            <a:ext cx="2979400" cy="3668849"/>
          </a:xfrm>
          <a:prstGeom prst="rect">
            <a:avLst/>
          </a:prstGeom>
          <a:noFill/>
          <a:ln>
            <a:noFill/>
          </a:ln>
        </p:spPr>
      </p:pic>
      <p:pic>
        <p:nvPicPr>
          <p:cNvPr id="92" name="Google Shape;92;p17"/>
          <p:cNvPicPr preferRelativeResize="0"/>
          <p:nvPr/>
        </p:nvPicPr>
        <p:blipFill>
          <a:blip r:embed="rId10">
            <a:alphaModFix amt="27000"/>
          </a:blip>
          <a:stretch>
            <a:fillRect/>
          </a:stretch>
        </p:blipFill>
        <p:spPr>
          <a:xfrm>
            <a:off x="4911844" y="633971"/>
            <a:ext cx="3070751" cy="3877475"/>
          </a:xfrm>
          <a:prstGeom prst="rect">
            <a:avLst/>
          </a:prstGeom>
          <a:noFill/>
          <a:ln>
            <a:noFill/>
          </a:ln>
        </p:spPr>
      </p:pic>
      <p:pic>
        <p:nvPicPr>
          <p:cNvPr id="93" name="Google Shape;93;p17"/>
          <p:cNvPicPr preferRelativeResize="0"/>
          <p:nvPr/>
        </p:nvPicPr>
        <p:blipFill rotWithShape="1">
          <a:blip r:embed="rId11">
            <a:alphaModFix amt="19000"/>
          </a:blip>
          <a:srcRect b="10450" l="-9353" r="16008" t="0"/>
          <a:stretch/>
        </p:blipFill>
        <p:spPr>
          <a:xfrm rot="620991">
            <a:off x="4877326" y="888126"/>
            <a:ext cx="1992675" cy="2952150"/>
          </a:xfrm>
          <a:prstGeom prst="rect">
            <a:avLst/>
          </a:prstGeom>
          <a:noFill/>
          <a:ln>
            <a:noFill/>
          </a:ln>
        </p:spPr>
      </p:pic>
      <p:pic>
        <p:nvPicPr>
          <p:cNvPr id="94" name="Google Shape;94;p17"/>
          <p:cNvPicPr preferRelativeResize="0"/>
          <p:nvPr/>
        </p:nvPicPr>
        <p:blipFill>
          <a:blip r:embed="rId12">
            <a:alphaModFix amt="16000"/>
          </a:blip>
          <a:stretch>
            <a:fillRect/>
          </a:stretch>
        </p:blipFill>
        <p:spPr>
          <a:xfrm>
            <a:off x="4499450" y="319500"/>
            <a:ext cx="3234500" cy="3582650"/>
          </a:xfrm>
          <a:prstGeom prst="rect">
            <a:avLst/>
          </a:prstGeom>
          <a:noFill/>
          <a:ln>
            <a:noFill/>
          </a:ln>
        </p:spPr>
      </p:pic>
      <p:pic>
        <p:nvPicPr>
          <p:cNvPr id="95" name="Google Shape;95;p17"/>
          <p:cNvPicPr preferRelativeResize="0"/>
          <p:nvPr/>
        </p:nvPicPr>
        <p:blipFill rotWithShape="1">
          <a:blip r:embed="rId13">
            <a:alphaModFix amt="15000"/>
          </a:blip>
          <a:srcRect b="32820" l="24379" r="14319" t="13603"/>
          <a:stretch/>
        </p:blipFill>
        <p:spPr>
          <a:xfrm rot="-1044529">
            <a:off x="4996980" y="911534"/>
            <a:ext cx="2480091" cy="3073708"/>
          </a:xfrm>
          <a:prstGeom prst="rect">
            <a:avLst/>
          </a:prstGeom>
          <a:noFill/>
          <a:ln>
            <a:noFill/>
          </a:ln>
        </p:spPr>
      </p:pic>
      <p:pic>
        <p:nvPicPr>
          <p:cNvPr id="96" name="Google Shape;96;p17"/>
          <p:cNvPicPr preferRelativeResize="0"/>
          <p:nvPr/>
        </p:nvPicPr>
        <p:blipFill>
          <a:blip r:embed="rId14">
            <a:alphaModFix/>
          </a:blip>
          <a:stretch>
            <a:fillRect/>
          </a:stretch>
        </p:blipFill>
        <p:spPr>
          <a:xfrm>
            <a:off x="152400" y="152400"/>
            <a:ext cx="3564115" cy="48386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9D2E9"/>
        </a:solidFill>
      </p:bgPr>
    </p:bg>
    <p:spTree>
      <p:nvGrpSpPr>
        <p:cNvPr id="100" name="Shape 100"/>
        <p:cNvGrpSpPr/>
        <p:nvPr/>
      </p:nvGrpSpPr>
      <p:grpSpPr>
        <a:xfrm>
          <a:off x="0" y="0"/>
          <a:ext cx="0" cy="0"/>
          <a:chOff x="0" y="0"/>
          <a:chExt cx="0" cy="0"/>
        </a:xfrm>
      </p:grpSpPr>
      <p:pic>
        <p:nvPicPr>
          <p:cNvPr id="101" name="Google Shape;101;p18"/>
          <p:cNvPicPr preferRelativeResize="0"/>
          <p:nvPr/>
        </p:nvPicPr>
        <p:blipFill>
          <a:blip r:embed="rId3">
            <a:alphaModFix/>
          </a:blip>
          <a:stretch>
            <a:fillRect/>
          </a:stretch>
        </p:blipFill>
        <p:spPr>
          <a:xfrm>
            <a:off x="3326875" y="260095"/>
            <a:ext cx="1414950" cy="1768705"/>
          </a:xfrm>
          <a:prstGeom prst="rect">
            <a:avLst/>
          </a:prstGeom>
          <a:noFill/>
          <a:ln>
            <a:noFill/>
          </a:ln>
        </p:spPr>
      </p:pic>
      <p:pic>
        <p:nvPicPr>
          <p:cNvPr id="102" name="Google Shape;102;p18"/>
          <p:cNvPicPr preferRelativeResize="0"/>
          <p:nvPr/>
        </p:nvPicPr>
        <p:blipFill>
          <a:blip r:embed="rId4">
            <a:alphaModFix/>
          </a:blip>
          <a:stretch>
            <a:fillRect/>
          </a:stretch>
        </p:blipFill>
        <p:spPr>
          <a:xfrm>
            <a:off x="5111850" y="579275"/>
            <a:ext cx="1611475" cy="1611475"/>
          </a:xfrm>
          <a:prstGeom prst="rect">
            <a:avLst/>
          </a:prstGeom>
          <a:noFill/>
          <a:ln>
            <a:noFill/>
          </a:ln>
        </p:spPr>
      </p:pic>
      <p:pic>
        <p:nvPicPr>
          <p:cNvPr id="103" name="Google Shape;103;p18"/>
          <p:cNvPicPr preferRelativeResize="0"/>
          <p:nvPr/>
        </p:nvPicPr>
        <p:blipFill>
          <a:blip r:embed="rId5">
            <a:alphaModFix/>
          </a:blip>
          <a:stretch>
            <a:fillRect/>
          </a:stretch>
        </p:blipFill>
        <p:spPr>
          <a:xfrm>
            <a:off x="6979075" y="364369"/>
            <a:ext cx="1505225" cy="1505225"/>
          </a:xfrm>
          <a:prstGeom prst="rect">
            <a:avLst/>
          </a:prstGeom>
          <a:noFill/>
          <a:ln>
            <a:noFill/>
          </a:ln>
        </p:spPr>
      </p:pic>
      <p:pic>
        <p:nvPicPr>
          <p:cNvPr id="104" name="Google Shape;104;p18"/>
          <p:cNvPicPr preferRelativeResize="0"/>
          <p:nvPr/>
        </p:nvPicPr>
        <p:blipFill>
          <a:blip r:embed="rId6">
            <a:alphaModFix/>
          </a:blip>
          <a:stretch>
            <a:fillRect/>
          </a:stretch>
        </p:blipFill>
        <p:spPr>
          <a:xfrm>
            <a:off x="6243675" y="1752775"/>
            <a:ext cx="1371600" cy="1828800"/>
          </a:xfrm>
          <a:prstGeom prst="rect">
            <a:avLst/>
          </a:prstGeom>
          <a:noFill/>
          <a:ln>
            <a:noFill/>
          </a:ln>
        </p:spPr>
      </p:pic>
      <p:pic>
        <p:nvPicPr>
          <p:cNvPr id="105" name="Google Shape;105;p18"/>
          <p:cNvPicPr preferRelativeResize="0"/>
          <p:nvPr/>
        </p:nvPicPr>
        <p:blipFill>
          <a:blip r:embed="rId7">
            <a:alphaModFix/>
          </a:blip>
          <a:stretch>
            <a:fillRect/>
          </a:stretch>
        </p:blipFill>
        <p:spPr>
          <a:xfrm>
            <a:off x="1411125" y="383870"/>
            <a:ext cx="1585650" cy="1585636"/>
          </a:xfrm>
          <a:prstGeom prst="rect">
            <a:avLst/>
          </a:prstGeom>
          <a:noFill/>
          <a:ln>
            <a:noFill/>
          </a:ln>
        </p:spPr>
      </p:pic>
      <p:pic>
        <p:nvPicPr>
          <p:cNvPr id="106" name="Google Shape;106;p18"/>
          <p:cNvPicPr preferRelativeResize="0"/>
          <p:nvPr/>
        </p:nvPicPr>
        <p:blipFill>
          <a:blip r:embed="rId8">
            <a:alphaModFix/>
          </a:blip>
          <a:stretch>
            <a:fillRect/>
          </a:stretch>
        </p:blipFill>
        <p:spPr>
          <a:xfrm>
            <a:off x="7011925" y="2966264"/>
            <a:ext cx="1414950" cy="1857136"/>
          </a:xfrm>
          <a:prstGeom prst="rect">
            <a:avLst/>
          </a:prstGeom>
          <a:noFill/>
          <a:ln>
            <a:noFill/>
          </a:ln>
        </p:spPr>
      </p:pic>
      <p:pic>
        <p:nvPicPr>
          <p:cNvPr id="107" name="Google Shape;107;p18"/>
          <p:cNvPicPr preferRelativeResize="0"/>
          <p:nvPr/>
        </p:nvPicPr>
        <p:blipFill>
          <a:blip r:embed="rId9">
            <a:alphaModFix/>
          </a:blip>
          <a:stretch>
            <a:fillRect/>
          </a:stretch>
        </p:blipFill>
        <p:spPr>
          <a:xfrm>
            <a:off x="2559225" y="1728201"/>
            <a:ext cx="1202331" cy="1611477"/>
          </a:xfrm>
          <a:prstGeom prst="rect">
            <a:avLst/>
          </a:prstGeom>
          <a:noFill/>
          <a:ln>
            <a:noFill/>
          </a:ln>
        </p:spPr>
      </p:pic>
      <p:pic>
        <p:nvPicPr>
          <p:cNvPr id="108" name="Google Shape;108;p18"/>
          <p:cNvPicPr preferRelativeResize="0"/>
          <p:nvPr/>
        </p:nvPicPr>
        <p:blipFill>
          <a:blip r:embed="rId10">
            <a:alphaModFix/>
          </a:blip>
          <a:stretch>
            <a:fillRect/>
          </a:stretch>
        </p:blipFill>
        <p:spPr>
          <a:xfrm>
            <a:off x="454823" y="1522982"/>
            <a:ext cx="1371600" cy="2323421"/>
          </a:xfrm>
          <a:prstGeom prst="rect">
            <a:avLst/>
          </a:prstGeom>
          <a:noFill/>
          <a:ln>
            <a:noFill/>
          </a:ln>
        </p:spPr>
      </p:pic>
      <p:pic>
        <p:nvPicPr>
          <p:cNvPr id="109" name="Google Shape;109;p18"/>
          <p:cNvPicPr preferRelativeResize="0"/>
          <p:nvPr/>
        </p:nvPicPr>
        <p:blipFill>
          <a:blip r:embed="rId11">
            <a:alphaModFix/>
          </a:blip>
          <a:stretch>
            <a:fillRect/>
          </a:stretch>
        </p:blipFill>
        <p:spPr>
          <a:xfrm>
            <a:off x="4189550" y="1848551"/>
            <a:ext cx="1585650" cy="1611474"/>
          </a:xfrm>
          <a:prstGeom prst="rect">
            <a:avLst/>
          </a:prstGeom>
          <a:noFill/>
          <a:ln>
            <a:noFill/>
          </a:ln>
        </p:spPr>
      </p:pic>
      <p:pic>
        <p:nvPicPr>
          <p:cNvPr id="110" name="Google Shape;110;p18"/>
          <p:cNvPicPr preferRelativeResize="0"/>
          <p:nvPr/>
        </p:nvPicPr>
        <p:blipFill>
          <a:blip r:embed="rId12">
            <a:alphaModFix/>
          </a:blip>
          <a:stretch>
            <a:fillRect/>
          </a:stretch>
        </p:blipFill>
        <p:spPr>
          <a:xfrm>
            <a:off x="3250806" y="3157253"/>
            <a:ext cx="1505225" cy="1493266"/>
          </a:xfrm>
          <a:prstGeom prst="rect">
            <a:avLst/>
          </a:prstGeom>
          <a:noFill/>
          <a:ln>
            <a:noFill/>
          </a:ln>
        </p:spPr>
      </p:pic>
      <p:pic>
        <p:nvPicPr>
          <p:cNvPr id="111" name="Google Shape;111;p18"/>
          <p:cNvPicPr preferRelativeResize="0"/>
          <p:nvPr/>
        </p:nvPicPr>
        <p:blipFill>
          <a:blip r:embed="rId13">
            <a:alphaModFix/>
          </a:blip>
          <a:stretch>
            <a:fillRect/>
          </a:stretch>
        </p:blipFill>
        <p:spPr>
          <a:xfrm>
            <a:off x="5430750" y="3041277"/>
            <a:ext cx="1202325" cy="1828547"/>
          </a:xfrm>
          <a:prstGeom prst="rect">
            <a:avLst/>
          </a:prstGeom>
          <a:noFill/>
          <a:ln>
            <a:noFill/>
          </a:ln>
        </p:spPr>
      </p:pic>
      <p:pic>
        <p:nvPicPr>
          <p:cNvPr id="112" name="Google Shape;112;p18"/>
          <p:cNvPicPr preferRelativeResize="0"/>
          <p:nvPr/>
        </p:nvPicPr>
        <p:blipFill>
          <a:blip r:embed="rId14">
            <a:alphaModFix/>
          </a:blip>
          <a:stretch>
            <a:fillRect/>
          </a:stretch>
        </p:blipFill>
        <p:spPr>
          <a:xfrm>
            <a:off x="1359471" y="3012226"/>
            <a:ext cx="1414950" cy="18866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D9D2E9"/>
        </a:solidFill>
      </p:bgPr>
    </p:bg>
    <p:spTree>
      <p:nvGrpSpPr>
        <p:cNvPr id="116" name="Shape 116"/>
        <p:cNvGrpSpPr/>
        <p:nvPr/>
      </p:nvGrpSpPr>
      <p:grpSpPr>
        <a:xfrm>
          <a:off x="0" y="0"/>
          <a:ext cx="0" cy="0"/>
          <a:chOff x="0" y="0"/>
          <a:chExt cx="0" cy="0"/>
        </a:xfrm>
      </p:grpSpPr>
      <p:sp>
        <p:nvSpPr>
          <p:cNvPr id="117" name="Google Shape;117;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Three sub-groups formed around questions of territory and conflict:</a:t>
            </a:r>
            <a:endParaRPr/>
          </a:p>
          <a:p>
            <a:pPr indent="0" lvl="0" marL="0" rtl="0" algn="l">
              <a:spcBef>
                <a:spcPts val="1600"/>
              </a:spcBef>
              <a:spcAft>
                <a:spcPts val="0"/>
              </a:spcAft>
              <a:buClr>
                <a:schemeClr val="dk1"/>
              </a:buClr>
              <a:buSzPts val="1100"/>
              <a:buFont typeface="Arial"/>
              <a:buNone/>
            </a:pPr>
            <a:r>
              <a:rPr lang="en"/>
              <a:t>RQ1: What can </a:t>
            </a:r>
            <a:r>
              <a:rPr lang="en">
                <a:solidFill>
                  <a:srgbClr val="666666"/>
                </a:solidFill>
              </a:rPr>
              <a:t>shared OP images tell us about inter-group rivalry and contingent community formation?</a:t>
            </a:r>
            <a:endParaRPr>
              <a:solidFill>
                <a:srgbClr val="666666"/>
              </a:solidFill>
            </a:endParaRPr>
          </a:p>
          <a:p>
            <a:pPr indent="0" lvl="0" marL="0" rtl="0" algn="l">
              <a:spcBef>
                <a:spcPts val="1600"/>
              </a:spcBef>
              <a:spcAft>
                <a:spcPts val="0"/>
              </a:spcAft>
              <a:buClr>
                <a:schemeClr val="dk1"/>
              </a:buClr>
              <a:buSzPts val="1100"/>
              <a:buFont typeface="Arial"/>
              <a:buNone/>
            </a:pPr>
            <a:r>
              <a:rPr lang="en"/>
              <a:t>RQ2: How can the flag displays help us make sense of the embedding of national narratives in global, anonymous communities?</a:t>
            </a:r>
            <a:endParaRPr/>
          </a:p>
          <a:p>
            <a:pPr indent="0" lvl="0" marL="0" rtl="0" algn="l">
              <a:spcBef>
                <a:spcPts val="1600"/>
              </a:spcBef>
              <a:spcAft>
                <a:spcPts val="1600"/>
              </a:spcAft>
              <a:buClr>
                <a:schemeClr val="dk1"/>
              </a:buClr>
              <a:buSzPts val="1100"/>
              <a:buFont typeface="Arial"/>
              <a:buNone/>
            </a:pPr>
            <a:r>
              <a:rPr lang="en"/>
              <a:t>RQ3: </a:t>
            </a:r>
            <a:r>
              <a:rPr lang="en">
                <a:latin typeface="IBM Plex Sans"/>
                <a:ea typeface="IBM Plex Sans"/>
                <a:cs typeface="IBM Plex Sans"/>
                <a:sym typeface="IBM Plex Sans"/>
              </a:rPr>
              <a:t>How are sexualised images of women employed to narrate the Russo-Ukrainian war?</a:t>
            </a:r>
            <a:endParaRPr/>
          </a:p>
        </p:txBody>
      </p:sp>
      <p:sp>
        <p:nvSpPr>
          <p:cNvPr id="118" name="Google Shape;118;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Global RQs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lt1"/>
        </a:solidFill>
      </p:bgPr>
    </p:bg>
    <p:spTree>
      <p:nvGrpSpPr>
        <p:cNvPr id="122" name="Shape 122"/>
        <p:cNvGrpSpPr/>
        <p:nvPr/>
      </p:nvGrpSpPr>
      <p:grpSpPr>
        <a:xfrm>
          <a:off x="0" y="0"/>
          <a:ext cx="0" cy="0"/>
          <a:chOff x="0" y="0"/>
          <a:chExt cx="0" cy="0"/>
        </a:xfrm>
      </p:grpSpPr>
      <p:sp>
        <p:nvSpPr>
          <p:cNvPr id="123" name="Google Shape;12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Global RQs</a:t>
            </a:r>
            <a:endParaRPr/>
          </a:p>
        </p:txBody>
      </p:sp>
      <p:sp>
        <p:nvSpPr>
          <p:cNvPr id="124" name="Google Shape;124;p20"/>
          <p:cNvSpPr txBox="1"/>
          <p:nvPr>
            <p:ph idx="1" type="body"/>
          </p:nvPr>
        </p:nvSpPr>
        <p:spPr>
          <a:xfrm>
            <a:off x="311700" y="1152475"/>
            <a:ext cx="5894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latin typeface="IBM Plex Sans"/>
                <a:ea typeface="IBM Plex Sans"/>
                <a:cs typeface="IBM Plex Sans"/>
                <a:sym typeface="IBM Plex Sans"/>
              </a:rPr>
              <a:t>Three sub-groups formed around questions </a:t>
            </a:r>
            <a:br>
              <a:rPr lang="en" sz="1600">
                <a:latin typeface="IBM Plex Sans"/>
                <a:ea typeface="IBM Plex Sans"/>
                <a:cs typeface="IBM Plex Sans"/>
                <a:sym typeface="IBM Plex Sans"/>
              </a:rPr>
            </a:br>
            <a:r>
              <a:rPr lang="en" sz="1600">
                <a:latin typeface="IBM Plex Sans"/>
                <a:ea typeface="IBM Plex Sans"/>
                <a:cs typeface="IBM Plex Sans"/>
                <a:sym typeface="IBM Plex Sans"/>
              </a:rPr>
              <a:t>of </a:t>
            </a:r>
            <a:r>
              <a:rPr lang="en" sz="1600" u="sng">
                <a:latin typeface="IBM Plex Sans"/>
                <a:ea typeface="IBM Plex Sans"/>
                <a:cs typeface="IBM Plex Sans"/>
                <a:sym typeface="IBM Plex Sans"/>
              </a:rPr>
              <a:t>territory</a:t>
            </a:r>
            <a:r>
              <a:rPr lang="en" sz="1600">
                <a:latin typeface="IBM Plex Sans"/>
                <a:ea typeface="IBM Plex Sans"/>
                <a:cs typeface="IBM Plex Sans"/>
                <a:sym typeface="IBM Plex Sans"/>
              </a:rPr>
              <a:t> and </a:t>
            </a:r>
            <a:r>
              <a:rPr lang="en" sz="1600" u="sng">
                <a:latin typeface="IBM Plex Sans"/>
                <a:ea typeface="IBM Plex Sans"/>
                <a:cs typeface="IBM Plex Sans"/>
                <a:sym typeface="IBM Plex Sans"/>
              </a:rPr>
              <a:t>conflict</a:t>
            </a:r>
            <a:r>
              <a:rPr lang="en" sz="1600">
                <a:latin typeface="IBM Plex Sans"/>
                <a:ea typeface="IBM Plex Sans"/>
                <a:cs typeface="IBM Plex Sans"/>
                <a:sym typeface="IBM Plex Sans"/>
              </a:rPr>
              <a:t>:</a:t>
            </a:r>
            <a:endParaRPr sz="1600">
              <a:latin typeface="IBM Plex Sans"/>
              <a:ea typeface="IBM Plex Sans"/>
              <a:cs typeface="IBM Plex Sans"/>
              <a:sym typeface="IBM Plex Sans"/>
            </a:endParaRPr>
          </a:p>
          <a:p>
            <a:pPr indent="0" lvl="0" marL="0" rtl="0" algn="l">
              <a:spcBef>
                <a:spcPts val="1600"/>
              </a:spcBef>
              <a:spcAft>
                <a:spcPts val="0"/>
              </a:spcAft>
              <a:buNone/>
            </a:pPr>
            <a:r>
              <a:rPr b="1" lang="en" sz="1600">
                <a:solidFill>
                  <a:schemeClr val="dk1"/>
                </a:solidFill>
                <a:latin typeface="IBM Plex Sans"/>
                <a:ea typeface="IBM Plex Sans"/>
                <a:cs typeface="IBM Plex Sans"/>
                <a:sym typeface="IBM Plex Sans"/>
              </a:rPr>
              <a:t>RQ1: What can shared OP images tell us about inter-group rivalry and contingent community formation?</a:t>
            </a:r>
            <a:endParaRPr b="1" sz="16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rPr b="1" lang="en" sz="1600">
                <a:solidFill>
                  <a:schemeClr val="dk1"/>
                </a:solidFill>
                <a:latin typeface="IBM Plex Sans"/>
                <a:ea typeface="IBM Plex Sans"/>
                <a:cs typeface="IBM Plex Sans"/>
                <a:sym typeface="IBM Plex Sans"/>
              </a:rPr>
              <a:t>RQ2: How can the flag displays help us make sense of the embedding of national narratives in global, anonymous communities?</a:t>
            </a:r>
            <a:endParaRPr b="1" sz="1600">
              <a:solidFill>
                <a:schemeClr val="dk1"/>
              </a:solidFill>
              <a:latin typeface="IBM Plex Sans"/>
              <a:ea typeface="IBM Plex Sans"/>
              <a:cs typeface="IBM Plex Sans"/>
              <a:sym typeface="IBM Plex Sans"/>
            </a:endParaRPr>
          </a:p>
          <a:p>
            <a:pPr indent="0" lvl="0" marL="0" rtl="0" algn="l">
              <a:spcBef>
                <a:spcPts val="1600"/>
              </a:spcBef>
              <a:spcAft>
                <a:spcPts val="0"/>
              </a:spcAft>
              <a:buNone/>
            </a:pPr>
            <a:r>
              <a:rPr b="1" lang="en" sz="1600">
                <a:solidFill>
                  <a:schemeClr val="dk1"/>
                </a:solidFill>
                <a:latin typeface="IBM Plex Sans"/>
                <a:ea typeface="IBM Plex Sans"/>
                <a:cs typeface="IBM Plex Sans"/>
                <a:sym typeface="IBM Plex Sans"/>
              </a:rPr>
              <a:t>RQ3: How are sexualised images of women employed to narrate the Russo-Ukrainian war?</a:t>
            </a:r>
            <a:endParaRPr b="1" sz="1600">
              <a:solidFill>
                <a:schemeClr val="dk1"/>
              </a:solidFill>
              <a:latin typeface="IBM Plex Sans"/>
              <a:ea typeface="IBM Plex Sans"/>
              <a:cs typeface="IBM Plex Sans"/>
              <a:sym typeface="IBM Plex Sans"/>
            </a:endParaRPr>
          </a:p>
          <a:p>
            <a:pPr indent="0" lvl="0" marL="0" rtl="0" algn="l">
              <a:spcBef>
                <a:spcPts val="1600"/>
              </a:spcBef>
              <a:spcAft>
                <a:spcPts val="1600"/>
              </a:spcAft>
              <a:buNone/>
            </a:pPr>
            <a:r>
              <a:t/>
            </a:r>
            <a:endParaRPr sz="1600">
              <a:latin typeface="IBM Plex Sans SemiBold"/>
              <a:ea typeface="IBM Plex Sans SemiBold"/>
              <a:cs typeface="IBM Plex Sans SemiBold"/>
              <a:sym typeface="IBM Plex Sa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8" name="Shape 128"/>
        <p:cNvGrpSpPr/>
        <p:nvPr/>
      </p:nvGrpSpPr>
      <p:grpSpPr>
        <a:xfrm>
          <a:off x="0" y="0"/>
          <a:ext cx="0" cy="0"/>
          <a:chOff x="0" y="0"/>
          <a:chExt cx="0" cy="0"/>
        </a:xfrm>
      </p:grpSpPr>
      <p:pic>
        <p:nvPicPr>
          <p:cNvPr id="129" name="Google Shape;129;p21"/>
          <p:cNvPicPr preferRelativeResize="0"/>
          <p:nvPr/>
        </p:nvPicPr>
        <p:blipFill>
          <a:blip r:embed="rId3">
            <a:alphaModFix/>
          </a:blip>
          <a:stretch>
            <a:fillRect/>
          </a:stretch>
        </p:blipFill>
        <p:spPr>
          <a:xfrm>
            <a:off x="152400" y="866925"/>
            <a:ext cx="8839204" cy="340965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